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handoutMasterIdLst>
    <p:handoutMasterId r:id="rId19"/>
  </p:handout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1" r:id="rId14"/>
    <p:sldId id="272" r:id="rId15"/>
    <p:sldId id="273" r:id="rId16"/>
    <p:sldId id="274" r:id="rId1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7D17513-235E-4DF1-9855-DF3CF062266B}" type="datetime1">
              <a:rPr lang="it-IT" smtClean="0"/>
              <a:t>23/09/2020</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‹N›</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C5A6137-C21A-4B21-AABA-D008C7650149}" type="datetime1">
              <a:rPr lang="it-IT" smtClean="0"/>
              <a:t>23/09/2020</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‹N›</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tango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tango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tango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ttore dirit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5600" b="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en-US" dirty="0"/>
          </a:p>
        </p:txBody>
      </p:sp>
      <p:sp>
        <p:nvSpPr>
          <p:cNvPr id="20" name="Segnaposto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3954323C-00E3-4C01-832C-AD5249781CE3}" type="datetime1">
              <a:rPr lang="it-IT" smtClean="0"/>
              <a:t>23/09/2020</a:t>
            </a:fld>
            <a:endParaRPr lang="en-US" dirty="0"/>
          </a:p>
        </p:txBody>
      </p:sp>
      <p:sp>
        <p:nvSpPr>
          <p:cNvPr id="21" name="Segnaposto piè di pagin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r>
              <a:rPr lang="it-IT"/>
              <a:t>Sociologia delle culture 2020-21 - SSS</a:t>
            </a:r>
            <a:endParaRPr lang="en-US" dirty="0"/>
          </a:p>
        </p:txBody>
      </p:sp>
      <p:sp>
        <p:nvSpPr>
          <p:cNvPr id="22" name="Segnaposto numero diapos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6B06A906-AC52-4A92-9180-572A4C99BA7B}" type="datetime1">
              <a:rPr lang="it-IT" smtClean="0"/>
              <a:t>23/09/2020</a:t>
            </a:fld>
            <a:endParaRPr lang="en-US"/>
          </a:p>
        </p:txBody>
      </p:sp>
      <p:sp>
        <p:nvSpPr>
          <p:cNvPr id="5" name="Segnaposto piè di pagina 4"/>
          <p:cNvSpPr>
            <a:spLocks noGrp="1"/>
          </p:cNvSpPr>
          <p:nvPr>
            <p:ph type="ftr" sz="quarter" idx="11"/>
          </p:nvPr>
        </p:nvSpPr>
        <p:spPr/>
        <p:txBody>
          <a:bodyPr rtlCol="0"/>
          <a:lstStyle/>
          <a:p>
            <a:pPr rtl="0"/>
            <a:r>
              <a:rPr lang="it-IT"/>
              <a:t>Sociologia delle culture 2020-21 - SSS</a:t>
            </a:r>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91600" y="762000"/>
            <a:ext cx="2362200" cy="5257800"/>
          </a:xfrm>
        </p:spPr>
        <p:txBody>
          <a:bodyPr vert="eaVert"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838200" y="762000"/>
            <a:ext cx="8077200" cy="5257800"/>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AA73A963-9C4D-48CC-9A0F-39A24147037C}" type="datetime1">
              <a:rPr lang="it-IT" smtClean="0"/>
              <a:t>23/09/2020</a:t>
            </a:fld>
            <a:endParaRPr lang="en-US"/>
          </a:p>
        </p:txBody>
      </p:sp>
      <p:sp>
        <p:nvSpPr>
          <p:cNvPr id="5" name="Segnaposto piè di pagina 4"/>
          <p:cNvSpPr>
            <a:spLocks noGrp="1"/>
          </p:cNvSpPr>
          <p:nvPr>
            <p:ph type="ftr" sz="quarter" idx="11"/>
          </p:nvPr>
        </p:nvSpPr>
        <p:spPr/>
        <p:txBody>
          <a:bodyPr rtlCol="0"/>
          <a:lstStyle/>
          <a:p>
            <a:pPr rtl="0"/>
            <a:r>
              <a:rPr lang="it-IT"/>
              <a:t>Sociologia delle culture 2020-21 - SSS</a:t>
            </a:r>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30162873-5E46-4941-81CC-959C83724103}" type="datetime1">
              <a:rPr lang="it-IT" smtClean="0"/>
              <a:t>23/09/2020</a:t>
            </a:fld>
            <a:endParaRPr lang="en-US"/>
          </a:p>
        </p:txBody>
      </p:sp>
      <p:sp>
        <p:nvSpPr>
          <p:cNvPr id="5" name="Segnaposto piè di pagina 4"/>
          <p:cNvSpPr>
            <a:spLocks noGrp="1"/>
          </p:cNvSpPr>
          <p:nvPr>
            <p:ph type="ftr" sz="quarter" idx="11"/>
          </p:nvPr>
        </p:nvSpPr>
        <p:spPr/>
        <p:txBody>
          <a:bodyPr rtlCol="0"/>
          <a:lstStyle/>
          <a:p>
            <a:pPr rtl="0"/>
            <a:r>
              <a:rPr lang="it-IT"/>
              <a:t>Sociologia delle culture 2020-21 - SSS</a:t>
            </a:r>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tango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tango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tango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629156" y="2275165"/>
            <a:ext cx="8933688" cy="2406895"/>
          </a:xfrm>
        </p:spPr>
        <p:txBody>
          <a:bodyPr rtlCol="0" anchor="ctr">
            <a:normAutofit/>
          </a:bodyPr>
          <a:lstStyle>
            <a:lvl1pPr algn="ctr">
              <a:lnSpc>
                <a:spcPct val="83000"/>
              </a:lnSpc>
              <a:defRPr lang="en-US" sz="560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grpSp>
        <p:nvGrpSpPr>
          <p:cNvPr id="16" name="Grup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ttore dirit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egnaposto tes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D349F280-2715-4B43-AC35-261C1AB1409D}" type="datetime1">
              <a:rPr lang="it-IT" smtClean="0"/>
              <a:t>23/09/2020</a:t>
            </a:fld>
            <a:endParaRPr lang="en-US" dirty="0"/>
          </a:p>
        </p:txBody>
      </p:sp>
      <p:sp>
        <p:nvSpPr>
          <p:cNvPr id="5" name="Segnaposto piè di pagina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r>
              <a:rPr lang="it-IT"/>
              <a:t>Sociologia delle culture 2020-21 - SSS</a:t>
            </a:r>
            <a:endParaRPr lang="en-US" dirty="0"/>
          </a:p>
        </p:txBody>
      </p:sp>
      <p:sp>
        <p:nvSpPr>
          <p:cNvPr id="6" name="Segnaposto numero diapos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data 4"/>
          <p:cNvSpPr>
            <a:spLocks noGrp="1"/>
          </p:cNvSpPr>
          <p:nvPr>
            <p:ph type="dt" sz="half" idx="10"/>
          </p:nvPr>
        </p:nvSpPr>
        <p:spPr/>
        <p:txBody>
          <a:bodyPr rtlCol="0"/>
          <a:lstStyle/>
          <a:p>
            <a:pPr rtl="0"/>
            <a:fld id="{7657CAFF-C5C3-4A3D-8F99-7B57C891F0FE}" type="datetime1">
              <a:rPr lang="it-IT" smtClean="0"/>
              <a:t>23/09/2020</a:t>
            </a:fld>
            <a:endParaRPr lang="en-US"/>
          </a:p>
        </p:txBody>
      </p:sp>
      <p:sp>
        <p:nvSpPr>
          <p:cNvPr id="6" name="Segnaposto piè di pagina 5"/>
          <p:cNvSpPr>
            <a:spLocks noGrp="1"/>
          </p:cNvSpPr>
          <p:nvPr>
            <p:ph type="ftr" sz="quarter" idx="11"/>
          </p:nvPr>
        </p:nvSpPr>
        <p:spPr/>
        <p:txBody>
          <a:bodyPr rtlCol="0"/>
          <a:lstStyle/>
          <a:p>
            <a:pPr rtl="0"/>
            <a:r>
              <a:rPr lang="it-IT"/>
              <a:t>Sociologia delle culture 2020-21 - SSS</a:t>
            </a:r>
            <a:endParaRPr lang="en-US"/>
          </a:p>
        </p:txBody>
      </p:sp>
      <p:sp>
        <p:nvSpPr>
          <p:cNvPr id="7" name="Segnaposto numero diapositiva 6"/>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5" name="Segnaposto tes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7" name="Segnaposto data 6"/>
          <p:cNvSpPr>
            <a:spLocks noGrp="1"/>
          </p:cNvSpPr>
          <p:nvPr>
            <p:ph type="dt" sz="half" idx="10"/>
          </p:nvPr>
        </p:nvSpPr>
        <p:spPr/>
        <p:txBody>
          <a:bodyPr rtlCol="0"/>
          <a:lstStyle/>
          <a:p>
            <a:pPr rtl="0"/>
            <a:fld id="{38E3737F-DF7C-4A0B-A28C-62A756924F75}" type="datetime1">
              <a:rPr lang="it-IT" smtClean="0"/>
              <a:t>23/09/2020</a:t>
            </a:fld>
            <a:endParaRPr lang="en-US"/>
          </a:p>
        </p:txBody>
      </p:sp>
      <p:sp>
        <p:nvSpPr>
          <p:cNvPr id="8" name="Segnaposto piè di pagina 7"/>
          <p:cNvSpPr>
            <a:spLocks noGrp="1"/>
          </p:cNvSpPr>
          <p:nvPr>
            <p:ph type="ftr" sz="quarter" idx="11"/>
          </p:nvPr>
        </p:nvSpPr>
        <p:spPr/>
        <p:txBody>
          <a:bodyPr rtlCol="0"/>
          <a:lstStyle/>
          <a:p>
            <a:pPr rtl="0"/>
            <a:r>
              <a:rPr lang="it-IT"/>
              <a:t>Sociologia delle culture 2020-21 - SSS</a:t>
            </a:r>
            <a:endParaRPr lang="en-US"/>
          </a:p>
        </p:txBody>
      </p:sp>
      <p:sp>
        <p:nvSpPr>
          <p:cNvPr id="9" name="Segnaposto numero diapositiva 8"/>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fld id="{15DE52FF-CE9D-4B11-82FA-CCC67FFF0302}" type="datetime1">
              <a:rPr lang="it-IT" smtClean="0"/>
              <a:t>23/09/2020</a:t>
            </a:fld>
            <a:endParaRPr lang="en-US"/>
          </a:p>
        </p:txBody>
      </p:sp>
      <p:sp>
        <p:nvSpPr>
          <p:cNvPr id="4" name="Segnaposto piè di pagina 3"/>
          <p:cNvSpPr>
            <a:spLocks noGrp="1"/>
          </p:cNvSpPr>
          <p:nvPr>
            <p:ph type="ftr" sz="quarter" idx="11"/>
          </p:nvPr>
        </p:nvSpPr>
        <p:spPr/>
        <p:txBody>
          <a:bodyPr rtlCol="0"/>
          <a:lstStyle/>
          <a:p>
            <a:pPr rtl="0"/>
            <a:r>
              <a:rPr lang="it-IT"/>
              <a:t>Sociologia delle culture 2020-21 - SSS</a:t>
            </a:r>
            <a:endParaRPr lang="en-US"/>
          </a:p>
        </p:txBody>
      </p:sp>
      <p:sp>
        <p:nvSpPr>
          <p:cNvPr id="5" name="Segnaposto numero diapositiva 4"/>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DE841210-1F17-44A2-A5E2-36FEFA412DD2}" type="datetime1">
              <a:rPr lang="it-IT" smtClean="0"/>
              <a:t>23/09/2020</a:t>
            </a:fld>
            <a:endParaRPr lang="en-US"/>
          </a:p>
        </p:txBody>
      </p:sp>
      <p:sp>
        <p:nvSpPr>
          <p:cNvPr id="3" name="Segnaposto piè di pagina 2"/>
          <p:cNvSpPr>
            <a:spLocks noGrp="1"/>
          </p:cNvSpPr>
          <p:nvPr>
            <p:ph type="ftr" sz="quarter" idx="11"/>
          </p:nvPr>
        </p:nvSpPr>
        <p:spPr/>
        <p:txBody>
          <a:bodyPr rtlCol="0"/>
          <a:lstStyle/>
          <a:p>
            <a:pPr rtl="0"/>
            <a:r>
              <a:rPr lang="it-IT"/>
              <a:t>Sociologia delle culture 2020-21 - SSS</a:t>
            </a:r>
            <a:endParaRPr lang="en-US"/>
          </a:p>
        </p:txBody>
      </p:sp>
      <p:sp>
        <p:nvSpPr>
          <p:cNvPr id="4" name="Segnaposto numero diapositiva 3"/>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tango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hasCustomPrompt="1"/>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 dirty="0"/>
              <a:t>Fare clic per modificare lo stile del titolo</a:t>
            </a:r>
          </a:p>
        </p:txBody>
      </p:sp>
      <p:sp>
        <p:nvSpPr>
          <p:cNvPr id="8" name="Segnaposto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DDFFEE97-4CF6-45EE-A656-3C3D148E36ED}" type="datetime1">
              <a:rPr lang="it-IT" smtClean="0"/>
              <a:t>23/09/2020</a:t>
            </a:fld>
            <a:endParaRPr lang="en-US"/>
          </a:p>
        </p:txBody>
      </p:sp>
      <p:sp>
        <p:nvSpPr>
          <p:cNvPr id="9" name="Segnaposto piè di pagina 8"/>
          <p:cNvSpPr>
            <a:spLocks noGrp="1"/>
          </p:cNvSpPr>
          <p:nvPr>
            <p:ph type="ftr" sz="quarter" idx="11"/>
          </p:nvPr>
        </p:nvSpPr>
        <p:spPr>
          <a:xfrm>
            <a:off x="685801" y="6035040"/>
            <a:ext cx="4584700" cy="365760"/>
          </a:xfrm>
        </p:spPr>
        <p:txBody>
          <a:bodyPr rtlCol="0"/>
          <a:lstStyle>
            <a:lvl1pPr algn="l">
              <a:defRPr/>
            </a:lvl1pPr>
          </a:lstStyle>
          <a:p>
            <a:pPr rtl="0"/>
            <a:r>
              <a:rPr lang="it-IT"/>
              <a:t>Sociologia delle culture 2020-21 - SSS</a:t>
            </a:r>
            <a:endParaRPr lang="en-US"/>
          </a:p>
        </p:txBody>
      </p:sp>
      <p:sp>
        <p:nvSpPr>
          <p:cNvPr id="11" name="Segnaposto numero diapos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5" name="Segnaposto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9075BDE4-4EB2-4E62-9595-765F8DA2328F}" type="datetime1">
              <a:rPr lang="it-IT" smtClean="0"/>
              <a:t>23/09/2020</a:t>
            </a:fld>
            <a:endParaRPr lang="en-US" dirty="0"/>
          </a:p>
        </p:txBody>
      </p:sp>
      <p:sp>
        <p:nvSpPr>
          <p:cNvPr id="6" name="Segnaposto piè di pagina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r>
              <a:rPr lang="it-IT"/>
              <a:t>Sociologia delle culture 2020-21 - SSS</a:t>
            </a:r>
            <a:endParaRPr lang="en-US" dirty="0"/>
          </a:p>
        </p:txBody>
      </p:sp>
      <p:sp>
        <p:nvSpPr>
          <p:cNvPr id="7" name="Segnaposto numero diapos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a:t>
            </a:fld>
            <a:endParaRPr lang="en-US"/>
          </a:p>
        </p:txBody>
      </p:sp>
      <p:sp>
        <p:nvSpPr>
          <p:cNvPr id="12" name="Rettango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tango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tango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tango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Segnaposto tito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7AE081F3-69AC-4283-B80A-BB910825628D}" type="datetime1">
              <a:rPr lang="it-IT" smtClean="0"/>
              <a:t>23/09/2020</a:t>
            </a:fld>
            <a:endParaRPr lang="en-US" dirty="0"/>
          </a:p>
        </p:txBody>
      </p:sp>
      <p:sp>
        <p:nvSpPr>
          <p:cNvPr id="5" name="Segnaposto piè di pagina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r>
              <a:rPr lang="it-IT"/>
              <a:t>Sociologia delle culture 2020-21 - SSS</a:t>
            </a:r>
            <a:endParaRPr lang="en-US" dirty="0"/>
          </a:p>
        </p:txBody>
      </p:sp>
      <p:sp>
        <p:nvSpPr>
          <p:cNvPr id="6" name="Segnaposto numero diapos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hd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aquaintperspective.blogspot.com/2014/03/lakme-fashion-week-summer-resort-2014_7145.html" TargetMode="External"/><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MA-og9_-Yro" TargetMode="Externa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lwbooks.co.uk/stuart-hall-ev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on tessuto, tabella, rosso, coperto&#10;&#10;Descrizione generata automaticament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ttangolo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ttangolo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fontScale="90000"/>
          </a:bodyPr>
          <a:lstStyle/>
          <a:p>
            <a:pPr rtl="0"/>
            <a:r>
              <a:rPr lang="it" sz="4400" dirty="0">
                <a:solidFill>
                  <a:schemeClr val="tx1"/>
                </a:solidFill>
              </a:rPr>
              <a:t>1</a:t>
            </a:r>
            <a:r>
              <a:rPr lang="it" sz="3600" dirty="0">
                <a:solidFill>
                  <a:schemeClr val="tx1"/>
                </a:solidFill>
              </a:rPr>
              <a:t>. Gli studi culturali e l’alterdisciplinarietà</a:t>
            </a:r>
          </a:p>
        </p:txBody>
      </p:sp>
      <p:sp>
        <p:nvSpPr>
          <p:cNvPr id="4" name="Segnaposto piè di pagina 3">
            <a:extLst>
              <a:ext uri="{FF2B5EF4-FFF2-40B4-BE49-F238E27FC236}">
                <a16:creationId xmlns:a16="http://schemas.microsoft.com/office/drawing/2014/main" id="{F934842F-0516-4BAC-B58D-634CF93A2EC1}"/>
              </a:ext>
            </a:extLst>
          </p:cNvPr>
          <p:cNvSpPr>
            <a:spLocks noGrp="1"/>
          </p:cNvSpPr>
          <p:nvPr>
            <p:ph type="ftr" sz="quarter" idx="11"/>
          </p:nvPr>
        </p:nvSpPr>
        <p:spPr/>
        <p:txBody>
          <a:bodyPr/>
          <a:lstStyle/>
          <a:p>
            <a:pPr rtl="0"/>
            <a:r>
              <a:rPr lang="it-IT"/>
              <a:t>Sociologia delle culture 2020-21 - SSS</a:t>
            </a:r>
            <a:endParaRPr lang="en-US" dirty="0"/>
          </a:p>
        </p:txBody>
      </p:sp>
      <p:sp>
        <p:nvSpPr>
          <p:cNvPr id="6" name="Segnaposto numero diapositiva 5">
            <a:extLst>
              <a:ext uri="{FF2B5EF4-FFF2-40B4-BE49-F238E27FC236}">
                <a16:creationId xmlns:a16="http://schemas.microsoft.com/office/drawing/2014/main" id="{EEBAF80E-2BD8-4028-B30A-743E6B186065}"/>
              </a:ext>
            </a:extLst>
          </p:cNvPr>
          <p:cNvSpPr>
            <a:spLocks noGrp="1"/>
          </p:cNvSpPr>
          <p:nvPr>
            <p:ph type="sldNum" sz="quarter" idx="12"/>
          </p:nvPr>
        </p:nvSpPr>
        <p:spPr/>
        <p:txBody>
          <a:bodyPr/>
          <a:lstStyle/>
          <a:p>
            <a:pPr rtl="0"/>
            <a:fld id="{34B7E4EF-A1BD-40F4-AB7B-04F084DD991D}" type="slidenum">
              <a:rPr lang="en-US" smtClean="0"/>
              <a:t>1</a:t>
            </a:fld>
            <a:endParaRPr lang="en-US" dirty="0"/>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DD4BB2-DBC5-4131-B57A-D11B92378B8F}"/>
              </a:ext>
            </a:extLst>
          </p:cNvPr>
          <p:cNvSpPr>
            <a:spLocks noGrp="1"/>
          </p:cNvSpPr>
          <p:nvPr>
            <p:ph type="title"/>
          </p:nvPr>
        </p:nvSpPr>
        <p:spPr/>
        <p:txBody>
          <a:bodyPr/>
          <a:lstStyle/>
          <a:p>
            <a:r>
              <a:rPr lang="it-IT" dirty="0"/>
              <a:t>Cultura come costante processo</a:t>
            </a:r>
          </a:p>
        </p:txBody>
      </p:sp>
      <p:sp>
        <p:nvSpPr>
          <p:cNvPr id="3" name="Segnaposto contenuto 2">
            <a:extLst>
              <a:ext uri="{FF2B5EF4-FFF2-40B4-BE49-F238E27FC236}">
                <a16:creationId xmlns:a16="http://schemas.microsoft.com/office/drawing/2014/main" id="{106CE7BA-0D0E-4ADD-B60C-7F3796D5116E}"/>
              </a:ext>
            </a:extLst>
          </p:cNvPr>
          <p:cNvSpPr>
            <a:spLocks noGrp="1"/>
          </p:cNvSpPr>
          <p:nvPr>
            <p:ph idx="1"/>
          </p:nvPr>
        </p:nvSpPr>
        <p:spPr/>
        <p:txBody>
          <a:bodyPr>
            <a:normAutofit fontScale="85000" lnSpcReduction="20000"/>
          </a:bodyPr>
          <a:lstStyle/>
          <a:p>
            <a:pPr indent="450215" algn="just">
              <a:lnSpc>
                <a:spcPct val="150000"/>
              </a:lnSpc>
            </a:pPr>
            <a:r>
              <a:rPr lang="it-IT" sz="1800" dirty="0">
                <a:latin typeface="Times New Roman" panose="02020603050405020304" pitchFamily="18" charset="0"/>
                <a:ea typeface="Times New Roman" panose="02020603050405020304" pitchFamily="18" charset="0"/>
              </a:rPr>
              <a:t>Gli studi culturali si rifanno ad </a:t>
            </a:r>
            <a:r>
              <a:rPr lang="it-IT" sz="1800" dirty="0">
                <a:effectLst/>
                <a:latin typeface="Times New Roman" panose="02020603050405020304" pitchFamily="18" charset="0"/>
                <a:ea typeface="Times New Roman" panose="02020603050405020304" pitchFamily="18" charset="0"/>
              </a:rPr>
              <a:t>Antonio Gramsci:  I caratteri “diffusi e dispersi” della cultura costituiscono il senso comune che si esprime soprattutto in ambiti come il folclore, il giornalismo, la letteratura, specialmente quella popolare, i proverbi, tutti sistemi segnici costituiti di linguaggio, immagini, raffigurazioni, narrazioni. </a:t>
            </a:r>
          </a:p>
          <a:p>
            <a:pPr indent="450215" algn="just">
              <a:lnSpc>
                <a:spcPct val="150000"/>
              </a:lnSpc>
            </a:pPr>
            <a:r>
              <a:rPr lang="it-IT" sz="1800" dirty="0">
                <a:effectLst/>
                <a:latin typeface="Times New Roman" panose="02020603050405020304" pitchFamily="18" charset="0"/>
                <a:ea typeface="Times New Roman" panose="02020603050405020304" pitchFamily="18" charset="0"/>
              </a:rPr>
              <a:t>Riprendendo Gramsci nel secondo Novecento, Stuart Hall era consapevole della necessità teorica di decostruire il “popolare”, non usando questo aggettivo in modo descrittivo, come “ciò che fa o pensa il popolo”, né tanto meno in modo conservativo, come “l’autenticità” di una presunta organica identità del popolo. </a:t>
            </a:r>
          </a:p>
          <a:p>
            <a:pPr indent="450215" algn="just">
              <a:lnSpc>
                <a:spcPct val="150000"/>
              </a:lnSpc>
            </a:pPr>
            <a:r>
              <a:rPr lang="it-IT" sz="1800" dirty="0">
                <a:effectLst/>
                <a:latin typeface="Times New Roman" panose="02020603050405020304" pitchFamily="18" charset="0"/>
                <a:ea typeface="Times New Roman" panose="02020603050405020304" pitchFamily="18" charset="0"/>
              </a:rPr>
              <a:t>Piuttosto, per Hall la cultura popolare è caratterizzata da tensioni, scambi, antagonismi con la cultura dominante, è una forma in processo constante. Scrive Hall:</a:t>
            </a:r>
          </a:p>
          <a:p>
            <a:pPr indent="450215" algn="just">
              <a:lnSpc>
                <a:spcPct val="150000"/>
              </a:lnSpc>
            </a:pPr>
            <a:r>
              <a:rPr lang="it-IT" sz="1800" dirty="0">
                <a:effectLst/>
                <a:latin typeface="Times New Roman" panose="02020603050405020304" pitchFamily="18" charset="0"/>
                <a:ea typeface="Times New Roman" panose="02020603050405020304" pitchFamily="18" charset="0"/>
              </a:rPr>
              <a:t>«Il simbolo o lo slogan radicale di quest’anno verrà neutralizzato dalla moda dei prossimi, ma con il passare del tempo diventerà poi sicuramente oggetto di profonda nostalgia culturale. Il cantante ribelle di oggi può finire domani sulla copertina a colori di “The Observer”».</a:t>
            </a:r>
          </a:p>
          <a:p>
            <a:endParaRPr lang="it-IT" dirty="0"/>
          </a:p>
        </p:txBody>
      </p:sp>
      <p:sp>
        <p:nvSpPr>
          <p:cNvPr id="4" name="Segnaposto piè di pagina 3">
            <a:extLst>
              <a:ext uri="{FF2B5EF4-FFF2-40B4-BE49-F238E27FC236}">
                <a16:creationId xmlns:a16="http://schemas.microsoft.com/office/drawing/2014/main" id="{954F257D-D915-4DBF-8DAA-A368D3F2E58B}"/>
              </a:ext>
            </a:extLst>
          </p:cNvPr>
          <p:cNvSpPr>
            <a:spLocks noGrp="1"/>
          </p:cNvSpPr>
          <p:nvPr>
            <p:ph type="ftr" sz="quarter" idx="11"/>
          </p:nvPr>
        </p:nvSpPr>
        <p:spPr/>
        <p:txBody>
          <a:bodyPr/>
          <a:lstStyle/>
          <a:p>
            <a:pPr rtl="0"/>
            <a:r>
              <a:rPr lang="it-IT"/>
              <a:t>Sociologia delle culture 2020-21 - SSS</a:t>
            </a:r>
            <a:endParaRPr lang="en-US"/>
          </a:p>
        </p:txBody>
      </p:sp>
      <p:sp>
        <p:nvSpPr>
          <p:cNvPr id="5" name="Segnaposto numero diapositiva 4">
            <a:extLst>
              <a:ext uri="{FF2B5EF4-FFF2-40B4-BE49-F238E27FC236}">
                <a16:creationId xmlns:a16="http://schemas.microsoft.com/office/drawing/2014/main" id="{B4A67C96-7F9E-4A6F-96F5-F6046D992AAF}"/>
              </a:ext>
            </a:extLst>
          </p:cNvPr>
          <p:cNvSpPr>
            <a:spLocks noGrp="1"/>
          </p:cNvSpPr>
          <p:nvPr>
            <p:ph type="sldNum" sz="quarter" idx="12"/>
          </p:nvPr>
        </p:nvSpPr>
        <p:spPr/>
        <p:txBody>
          <a:bodyPr/>
          <a:lstStyle/>
          <a:p>
            <a:pPr rtl="0"/>
            <a:fld id="{34B7E4EF-A1BD-40F4-AB7B-04F084DD991D}" type="slidenum">
              <a:rPr lang="en-US" smtClean="0"/>
              <a:t>10</a:t>
            </a:fld>
            <a:endParaRPr lang="en-US"/>
          </a:p>
        </p:txBody>
      </p:sp>
    </p:spTree>
    <p:extLst>
      <p:ext uri="{BB962C8B-B14F-4D97-AF65-F5344CB8AC3E}">
        <p14:creationId xmlns:p14="http://schemas.microsoft.com/office/powerpoint/2010/main" val="369770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92ADA8-3EA3-4890-9F17-1E6100AD991D}"/>
              </a:ext>
            </a:extLst>
          </p:cNvPr>
          <p:cNvSpPr>
            <a:spLocks noGrp="1"/>
          </p:cNvSpPr>
          <p:nvPr>
            <p:ph type="title"/>
          </p:nvPr>
        </p:nvSpPr>
        <p:spPr/>
        <p:txBody>
          <a:bodyPr/>
          <a:lstStyle/>
          <a:p>
            <a:r>
              <a:rPr lang="it-IT" dirty="0"/>
              <a:t>Esempio 1: il tatuaggio come pratica culturale</a:t>
            </a:r>
          </a:p>
        </p:txBody>
      </p:sp>
      <p:sp>
        <p:nvSpPr>
          <p:cNvPr id="6" name="Segnaposto testo 5">
            <a:extLst>
              <a:ext uri="{FF2B5EF4-FFF2-40B4-BE49-F238E27FC236}">
                <a16:creationId xmlns:a16="http://schemas.microsoft.com/office/drawing/2014/main" id="{804D55E1-9F49-43F9-9D5E-5251C89F49D7}"/>
              </a:ext>
            </a:extLst>
          </p:cNvPr>
          <p:cNvSpPr>
            <a:spLocks noGrp="1"/>
          </p:cNvSpPr>
          <p:nvPr>
            <p:ph type="body" idx="1"/>
          </p:nvPr>
        </p:nvSpPr>
        <p:spPr>
          <a:xfrm>
            <a:off x="973670" y="1819275"/>
            <a:ext cx="4709054" cy="975254"/>
          </a:xfrm>
        </p:spPr>
        <p:txBody>
          <a:bodyPr>
            <a:normAutofit fontScale="92500" lnSpcReduction="20000"/>
          </a:bodyPr>
          <a:lstStyle/>
          <a:p>
            <a:r>
              <a:rPr lang="it-IT" sz="2000" dirty="0"/>
              <a:t>Gottfried </a:t>
            </a:r>
            <a:r>
              <a:rPr lang="it-IT" sz="2000" dirty="0" err="1"/>
              <a:t>Lindauer</a:t>
            </a:r>
            <a:r>
              <a:rPr lang="it-IT" sz="2000" dirty="0"/>
              <a:t>, ritratto di Pare </a:t>
            </a:r>
            <a:r>
              <a:rPr lang="it-IT" sz="2000" dirty="0" err="1"/>
              <a:t>Watene</a:t>
            </a:r>
            <a:r>
              <a:rPr lang="it-IT" sz="2000" dirty="0"/>
              <a:t>, nobile Maori, fine ‘800</a:t>
            </a:r>
          </a:p>
        </p:txBody>
      </p:sp>
      <p:pic>
        <p:nvPicPr>
          <p:cNvPr id="5" name="Segnaposto contenuto 3">
            <a:extLst>
              <a:ext uri="{FF2B5EF4-FFF2-40B4-BE49-F238E27FC236}">
                <a16:creationId xmlns:a16="http://schemas.microsoft.com/office/drawing/2014/main" id="{D10ACEAC-76A5-4D29-9CDD-61E79A11C67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021598" y="2870200"/>
            <a:ext cx="2325854" cy="2921000"/>
          </a:xfrm>
        </p:spPr>
      </p:pic>
      <p:sp>
        <p:nvSpPr>
          <p:cNvPr id="7" name="Segnaposto testo 6">
            <a:extLst>
              <a:ext uri="{FF2B5EF4-FFF2-40B4-BE49-F238E27FC236}">
                <a16:creationId xmlns:a16="http://schemas.microsoft.com/office/drawing/2014/main" id="{B275279C-559E-4861-AAA9-109DF055EBF6}"/>
              </a:ext>
            </a:extLst>
          </p:cNvPr>
          <p:cNvSpPr>
            <a:spLocks noGrp="1"/>
          </p:cNvSpPr>
          <p:nvPr>
            <p:ph type="body" sz="quarter" idx="3"/>
          </p:nvPr>
        </p:nvSpPr>
        <p:spPr/>
        <p:txBody>
          <a:bodyPr>
            <a:normAutofit fontScale="92500" lnSpcReduction="20000"/>
          </a:bodyPr>
          <a:lstStyle/>
          <a:p>
            <a:r>
              <a:rPr lang="it-IT" sz="2000" dirty="0"/>
              <a:t>Tatuaggio di Jay Freestyle, tatuatore sudafricano contemporaneo</a:t>
            </a:r>
          </a:p>
        </p:txBody>
      </p:sp>
      <p:pic>
        <p:nvPicPr>
          <p:cNvPr id="9" name="Segnaposto contenuto 3">
            <a:extLst>
              <a:ext uri="{FF2B5EF4-FFF2-40B4-BE49-F238E27FC236}">
                <a16:creationId xmlns:a16="http://schemas.microsoft.com/office/drawing/2014/main" id="{CC07B02D-47AF-40BB-AB58-68E3289AEF7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60381" y="2870200"/>
            <a:ext cx="2921000" cy="2921000"/>
          </a:xfrm>
        </p:spPr>
      </p:pic>
      <p:sp>
        <p:nvSpPr>
          <p:cNvPr id="3" name="Segnaposto piè di pagina 2">
            <a:extLst>
              <a:ext uri="{FF2B5EF4-FFF2-40B4-BE49-F238E27FC236}">
                <a16:creationId xmlns:a16="http://schemas.microsoft.com/office/drawing/2014/main" id="{B7FA342F-C8A2-4A6B-8DE1-DE0F2F258E64}"/>
              </a:ext>
            </a:extLst>
          </p:cNvPr>
          <p:cNvSpPr>
            <a:spLocks noGrp="1"/>
          </p:cNvSpPr>
          <p:nvPr>
            <p:ph type="ftr" sz="quarter" idx="11"/>
          </p:nvPr>
        </p:nvSpPr>
        <p:spPr/>
        <p:txBody>
          <a:bodyPr/>
          <a:lstStyle/>
          <a:p>
            <a:pPr rtl="0"/>
            <a:r>
              <a:rPr lang="it-IT" noProof="0"/>
              <a:t>Sociologia dei processi culturali, SPRISE, 2019/20</a:t>
            </a:r>
          </a:p>
        </p:txBody>
      </p:sp>
      <p:sp>
        <p:nvSpPr>
          <p:cNvPr id="4" name="Segnaposto numero diapositiva 3">
            <a:extLst>
              <a:ext uri="{FF2B5EF4-FFF2-40B4-BE49-F238E27FC236}">
                <a16:creationId xmlns:a16="http://schemas.microsoft.com/office/drawing/2014/main" id="{055B1374-3BBD-4426-B014-7CD83BC02E20}"/>
              </a:ext>
            </a:extLst>
          </p:cNvPr>
          <p:cNvSpPr>
            <a:spLocks noGrp="1"/>
          </p:cNvSpPr>
          <p:nvPr>
            <p:ph type="sldNum" sz="quarter" idx="12"/>
          </p:nvPr>
        </p:nvSpPr>
        <p:spPr/>
        <p:txBody>
          <a:bodyPr/>
          <a:lstStyle/>
          <a:p>
            <a:pPr rtl="0"/>
            <a:fld id="{69E57DC2-970A-4B3E-BB1C-7A09969E49DF}" type="slidenum">
              <a:rPr lang="it-IT" noProof="0" smtClean="0"/>
              <a:t>11</a:t>
            </a:fld>
            <a:endParaRPr lang="it-IT" noProof="0"/>
          </a:p>
        </p:txBody>
      </p:sp>
    </p:spTree>
    <p:extLst>
      <p:ext uri="{BB962C8B-B14F-4D97-AF65-F5344CB8AC3E}">
        <p14:creationId xmlns:p14="http://schemas.microsoft.com/office/powerpoint/2010/main" val="2987585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Esempio 2: moda</a:t>
            </a:r>
          </a:p>
        </p:txBody>
      </p:sp>
      <p:sp>
        <p:nvSpPr>
          <p:cNvPr id="5" name="Segnaposto testo 4">
            <a:extLst>
              <a:ext uri="{FF2B5EF4-FFF2-40B4-BE49-F238E27FC236}">
                <a16:creationId xmlns:a16="http://schemas.microsoft.com/office/drawing/2014/main" id="{99C8AF71-62DE-450E-ABDF-4CDE7FB08AD1}"/>
              </a:ext>
            </a:extLst>
          </p:cNvPr>
          <p:cNvSpPr>
            <a:spLocks noGrp="1"/>
          </p:cNvSpPr>
          <p:nvPr>
            <p:ph type="body" sz="quarter" idx="3"/>
          </p:nvPr>
        </p:nvSpPr>
        <p:spPr>
          <a:xfrm>
            <a:off x="6096003" y="1518082"/>
            <a:ext cx="4722813" cy="1284914"/>
          </a:xfrm>
        </p:spPr>
        <p:txBody>
          <a:bodyPr>
            <a:normAutofit fontScale="92500" lnSpcReduction="10000"/>
          </a:bodyPr>
          <a:lstStyle/>
          <a:p>
            <a:r>
              <a:rPr lang="en-US" dirty="0"/>
              <a:t> </a:t>
            </a:r>
            <a:r>
              <a:rPr lang="en-US" sz="2000" dirty="0"/>
              <a:t>Thebe </a:t>
            </a:r>
            <a:r>
              <a:rPr lang="en-US" sz="2000" dirty="0" err="1"/>
              <a:t>Magugu</a:t>
            </a:r>
            <a:r>
              <a:rPr lang="en-US" sz="2000" dirty="0"/>
              <a:t> (South Africa), </a:t>
            </a:r>
            <a:r>
              <a:rPr lang="en-US" sz="2000" i="1" dirty="0"/>
              <a:t>Prosopography Collection</a:t>
            </a:r>
            <a:r>
              <a:rPr lang="en-US" sz="2000" dirty="0"/>
              <a:t>,</a:t>
            </a:r>
            <a:r>
              <a:rPr lang="en-US" sz="2000" i="1" dirty="0"/>
              <a:t> </a:t>
            </a:r>
            <a:r>
              <a:rPr lang="en-US" sz="2000" dirty="0"/>
              <a:t>2019. </a:t>
            </a:r>
            <a:r>
              <a:rPr lang="en-US" sz="2000" dirty="0" err="1"/>
              <a:t>Ispirata</a:t>
            </a:r>
            <a:r>
              <a:rPr lang="en-US" sz="2000" dirty="0"/>
              <a:t> al </a:t>
            </a:r>
            <a:r>
              <a:rPr lang="en-US" sz="2000" dirty="0" err="1"/>
              <a:t>romanzo</a:t>
            </a:r>
            <a:r>
              <a:rPr lang="en-US" sz="2000" dirty="0"/>
              <a:t> di Chinua Achebe’s “Things Fall Apart”.</a:t>
            </a:r>
            <a:endParaRPr lang="it-IT" sz="2000"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14" name="Segnaposto contenuto 13" descr="Immagine che contiene persona, interni, donna, tavolo&#10;&#10;Descrizione generata automaticamente">
            <a:extLst>
              <a:ext uri="{FF2B5EF4-FFF2-40B4-BE49-F238E27FC236}">
                <a16:creationId xmlns:a16="http://schemas.microsoft.com/office/drawing/2014/main" id="{50B3CAA0-BA71-48BC-A50A-4AFBFCBE4BAF}"/>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2212424" y="2714414"/>
            <a:ext cx="2378288" cy="3569663"/>
          </a:xfrm>
        </p:spPr>
      </p:pic>
      <p:pic>
        <p:nvPicPr>
          <p:cNvPr id="19" name="Segnaposto contenuto 18" descr="Immagine che contiene persona, esterni, tenendo, donna&#10;&#10;Descrizione generata automaticamente">
            <a:extLst>
              <a:ext uri="{FF2B5EF4-FFF2-40B4-BE49-F238E27FC236}">
                <a16:creationId xmlns:a16="http://schemas.microsoft.com/office/drawing/2014/main" id="{876EABB2-F792-442A-9BEC-7B3F6E759D21}"/>
              </a:ext>
            </a:extLst>
          </p:cNvPr>
          <p:cNvPicPr>
            <a:picLocks noGrp="1" noChangeAspect="1"/>
          </p:cNvPicPr>
          <p:nvPr>
            <p:ph sz="quarter" idx="4"/>
          </p:nvPr>
        </p:nvPicPr>
        <p:blipFill>
          <a:blip r:embed="rId4"/>
          <a:stretch>
            <a:fillRect/>
          </a:stretch>
        </p:blipFill>
        <p:spPr>
          <a:xfrm>
            <a:off x="7152481" y="2870199"/>
            <a:ext cx="2828052" cy="3535065"/>
          </a:xfrm>
        </p:spPr>
      </p:pic>
      <p:sp>
        <p:nvSpPr>
          <p:cNvPr id="6" name="Segnaposto piè di pagina 5">
            <a:extLst>
              <a:ext uri="{FF2B5EF4-FFF2-40B4-BE49-F238E27FC236}">
                <a16:creationId xmlns:a16="http://schemas.microsoft.com/office/drawing/2014/main" id="{7C235B79-4BE5-4ED1-B810-88C703F2C144}"/>
              </a:ext>
            </a:extLst>
          </p:cNvPr>
          <p:cNvSpPr>
            <a:spLocks noGrp="1"/>
          </p:cNvSpPr>
          <p:nvPr>
            <p:ph type="ftr" sz="quarter" idx="11"/>
          </p:nvPr>
        </p:nvSpPr>
        <p:spPr/>
        <p:txBody>
          <a:bodyPr/>
          <a:lstStyle/>
          <a:p>
            <a:pPr rtl="0"/>
            <a:r>
              <a:rPr lang="it-IT" noProof="0"/>
              <a:t>Sociologia dei processi culturali, SPRISE, 2019/20</a:t>
            </a:r>
          </a:p>
        </p:txBody>
      </p:sp>
      <p:sp>
        <p:nvSpPr>
          <p:cNvPr id="3" name="Segnaposto testo 2">
            <a:extLst>
              <a:ext uri="{FF2B5EF4-FFF2-40B4-BE49-F238E27FC236}">
                <a16:creationId xmlns:a16="http://schemas.microsoft.com/office/drawing/2014/main" id="{9F32BFE1-FCC0-4A96-9474-A4E4C7E85D57}"/>
              </a:ext>
            </a:extLst>
          </p:cNvPr>
          <p:cNvSpPr>
            <a:spLocks noGrp="1"/>
          </p:cNvSpPr>
          <p:nvPr>
            <p:ph type="body" idx="1"/>
          </p:nvPr>
        </p:nvSpPr>
        <p:spPr/>
        <p:txBody>
          <a:bodyPr>
            <a:normAutofit fontScale="92500" lnSpcReduction="10000"/>
          </a:bodyPr>
          <a:lstStyle/>
          <a:p>
            <a:r>
              <a:rPr lang="it-IT" dirty="0" err="1"/>
              <a:t>Lakmé</a:t>
            </a:r>
            <a:r>
              <a:rPr lang="it-IT" dirty="0"/>
              <a:t> fashion week (Mumbai)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198021-2FB3-40CD-811E-4BE0302449A3}"/>
              </a:ext>
            </a:extLst>
          </p:cNvPr>
          <p:cNvSpPr>
            <a:spLocks noGrp="1"/>
          </p:cNvSpPr>
          <p:nvPr>
            <p:ph type="title"/>
          </p:nvPr>
        </p:nvSpPr>
        <p:spPr/>
        <p:txBody>
          <a:bodyPr/>
          <a:lstStyle/>
          <a:p>
            <a:r>
              <a:rPr lang="it-IT" dirty="0"/>
              <a:t>Le discipline</a:t>
            </a:r>
          </a:p>
        </p:txBody>
      </p:sp>
      <p:sp>
        <p:nvSpPr>
          <p:cNvPr id="3" name="Segnaposto contenuto 2">
            <a:extLst>
              <a:ext uri="{FF2B5EF4-FFF2-40B4-BE49-F238E27FC236}">
                <a16:creationId xmlns:a16="http://schemas.microsoft.com/office/drawing/2014/main" id="{7D672C63-53D7-449F-A252-44C1A7E1F843}"/>
              </a:ext>
            </a:extLst>
          </p:cNvPr>
          <p:cNvSpPr>
            <a:spLocks noGrp="1"/>
          </p:cNvSpPr>
          <p:nvPr>
            <p:ph idx="1"/>
          </p:nvPr>
        </p:nvSpPr>
        <p:spPr/>
        <p:txBody>
          <a:bodyPr/>
          <a:lstStyle/>
          <a:p>
            <a:r>
              <a:rPr lang="it-IT" dirty="0"/>
              <a:t>La sociologia</a:t>
            </a:r>
          </a:p>
          <a:p>
            <a:r>
              <a:rPr lang="it-IT" dirty="0"/>
              <a:t>La semiotica</a:t>
            </a:r>
          </a:p>
          <a:p>
            <a:r>
              <a:rPr lang="it-IT" dirty="0"/>
              <a:t>La sociolinguistica</a:t>
            </a:r>
          </a:p>
        </p:txBody>
      </p:sp>
      <p:sp>
        <p:nvSpPr>
          <p:cNvPr id="4" name="Segnaposto piè di pagina 3">
            <a:extLst>
              <a:ext uri="{FF2B5EF4-FFF2-40B4-BE49-F238E27FC236}">
                <a16:creationId xmlns:a16="http://schemas.microsoft.com/office/drawing/2014/main" id="{E0A6BBCD-C2B0-4812-8EA3-A298944C9A77}"/>
              </a:ext>
            </a:extLst>
          </p:cNvPr>
          <p:cNvSpPr>
            <a:spLocks noGrp="1"/>
          </p:cNvSpPr>
          <p:nvPr>
            <p:ph type="ftr" sz="quarter" idx="11"/>
          </p:nvPr>
        </p:nvSpPr>
        <p:spPr/>
        <p:txBody>
          <a:bodyPr/>
          <a:lstStyle/>
          <a:p>
            <a:pPr rtl="0"/>
            <a:r>
              <a:rPr lang="it-IT"/>
              <a:t>Sociologia delle culture 2020-21 - SSS</a:t>
            </a:r>
            <a:endParaRPr lang="en-US"/>
          </a:p>
        </p:txBody>
      </p:sp>
      <p:sp>
        <p:nvSpPr>
          <p:cNvPr id="5" name="Segnaposto numero diapositiva 4">
            <a:extLst>
              <a:ext uri="{FF2B5EF4-FFF2-40B4-BE49-F238E27FC236}">
                <a16:creationId xmlns:a16="http://schemas.microsoft.com/office/drawing/2014/main" id="{890BCBE4-C4F3-42D3-952E-D6CC1026A0A5}"/>
              </a:ext>
            </a:extLst>
          </p:cNvPr>
          <p:cNvSpPr>
            <a:spLocks noGrp="1"/>
          </p:cNvSpPr>
          <p:nvPr>
            <p:ph type="sldNum" sz="quarter" idx="12"/>
          </p:nvPr>
        </p:nvSpPr>
        <p:spPr/>
        <p:txBody>
          <a:bodyPr/>
          <a:lstStyle/>
          <a:p>
            <a:pPr rtl="0"/>
            <a:fld id="{34B7E4EF-A1BD-40F4-AB7B-04F084DD991D}" type="slidenum">
              <a:rPr lang="en-US" smtClean="0"/>
              <a:t>13</a:t>
            </a:fld>
            <a:endParaRPr lang="en-US"/>
          </a:p>
        </p:txBody>
      </p:sp>
    </p:spTree>
    <p:extLst>
      <p:ext uri="{BB962C8B-B14F-4D97-AF65-F5344CB8AC3E}">
        <p14:creationId xmlns:p14="http://schemas.microsoft.com/office/powerpoint/2010/main" val="258364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2787A-D12B-431B-9559-C0BC66E47A75}"/>
              </a:ext>
            </a:extLst>
          </p:cNvPr>
          <p:cNvSpPr>
            <a:spLocks noGrp="1"/>
          </p:cNvSpPr>
          <p:nvPr>
            <p:ph type="title"/>
          </p:nvPr>
        </p:nvSpPr>
        <p:spPr/>
        <p:txBody>
          <a:bodyPr/>
          <a:lstStyle/>
          <a:p>
            <a:r>
              <a:rPr lang="it-IT" dirty="0"/>
              <a:t>Sociolinguistica</a:t>
            </a:r>
          </a:p>
        </p:txBody>
      </p:sp>
      <p:sp>
        <p:nvSpPr>
          <p:cNvPr id="3" name="Segnaposto contenuto 2">
            <a:extLst>
              <a:ext uri="{FF2B5EF4-FFF2-40B4-BE49-F238E27FC236}">
                <a16:creationId xmlns:a16="http://schemas.microsoft.com/office/drawing/2014/main" id="{A8A42CF0-4377-465D-B814-B2C17A194593}"/>
              </a:ext>
            </a:extLst>
          </p:cNvPr>
          <p:cNvSpPr>
            <a:spLocks noGrp="1"/>
          </p:cNvSpPr>
          <p:nvPr>
            <p:ph idx="1"/>
          </p:nvPr>
        </p:nvSpPr>
        <p:spPr/>
        <p:txBody>
          <a:bodyPr>
            <a:normAutofit fontScale="92500" lnSpcReduction="20000"/>
          </a:bodyPr>
          <a:lstStyle/>
          <a:p>
            <a:r>
              <a:rPr lang="it-IT" sz="1800" dirty="0">
                <a:effectLst/>
                <a:latin typeface="Times New Roman" panose="02020603050405020304" pitchFamily="18" charset="0"/>
                <a:ea typeface="Calibri" panose="020F0502020204030204" pitchFamily="34" charset="0"/>
              </a:rPr>
              <a:t>La sociolinguistica nasce nei primi anni Sessanta come disciplina autonoma rispetto alla linguistica generale, rivolgendo la sua attenzione allo studio del linguaggio tra gli strati popolari e proletari delle comunità urbane. </a:t>
            </a:r>
          </a:p>
          <a:p>
            <a:r>
              <a:rPr lang="it-IT" sz="1800" dirty="0">
                <a:effectLst/>
                <a:latin typeface="Times New Roman" panose="02020603050405020304" pitchFamily="18" charset="0"/>
                <a:ea typeface="Calibri" panose="020F0502020204030204" pitchFamily="34" charset="0"/>
              </a:rPr>
              <a:t>Anche in questo caso, come per gli studi culturali, emblematica è la data del 1964, anno della prima conferenza di sociolinguistica tenutasi presso l’Università di California a Los Angeles. </a:t>
            </a:r>
          </a:p>
          <a:p>
            <a:r>
              <a:rPr lang="it-IT" sz="1800" dirty="0">
                <a:effectLst/>
                <a:latin typeface="Times New Roman" panose="02020603050405020304" pitchFamily="18" charset="0"/>
                <a:ea typeface="Calibri" panose="020F0502020204030204" pitchFamily="34" charset="0"/>
              </a:rPr>
              <a:t>Nel </a:t>
            </a:r>
            <a:r>
              <a:rPr lang="it-IT" sz="1800" dirty="0">
                <a:latin typeface="Times New Roman" panose="02020603050405020304" pitchFamily="18" charset="0"/>
                <a:ea typeface="Calibri" panose="020F0502020204030204" pitchFamily="34" charset="0"/>
              </a:rPr>
              <a:t>R</a:t>
            </a:r>
            <a:r>
              <a:rPr lang="it-IT" sz="1800" dirty="0">
                <a:effectLst/>
                <a:latin typeface="Times New Roman" panose="02020603050405020304" pitchFamily="18" charset="0"/>
                <a:ea typeface="Calibri" panose="020F0502020204030204" pitchFamily="34" charset="0"/>
              </a:rPr>
              <a:t>egno Unito, Bernstein svolge in quel periodo le sue indagini sul rendimento scolastico dei bambini delle classi operaie e verifica come esista un rapporto tra la produzione linguistica e la condizione sociale. Questo rapporto determina le differenze nell’uso della lingua tra il “codice ristretto” tipico delle famiglie operaie e il “codice elaborato” tipico delle classi medio-alte. </a:t>
            </a:r>
          </a:p>
          <a:p>
            <a:r>
              <a:rPr lang="it-IT" sz="1800" dirty="0" err="1">
                <a:effectLst/>
                <a:latin typeface="Times New Roman" panose="02020603050405020304" pitchFamily="18" charset="0"/>
                <a:ea typeface="Calibri" panose="020F0502020204030204" pitchFamily="34" charset="0"/>
              </a:rPr>
              <a:t>Labov</a:t>
            </a:r>
            <a:r>
              <a:rPr lang="it-IT" sz="1800" dirty="0">
                <a:effectLst/>
                <a:latin typeface="Times New Roman" panose="02020603050405020304" pitchFamily="18" charset="0"/>
                <a:ea typeface="Calibri" panose="020F0502020204030204" pitchFamily="34" charset="0"/>
              </a:rPr>
              <a:t> in USA compie negli stessi anni indagini simili nei quartieri popolari delle metropoli, soprattutto tra gli afro-americani. </a:t>
            </a:r>
          </a:p>
          <a:p>
            <a:r>
              <a:rPr lang="it-IT" sz="1800" dirty="0">
                <a:effectLst/>
                <a:latin typeface="Times New Roman" panose="02020603050405020304" pitchFamily="18" charset="0"/>
                <a:ea typeface="Calibri" panose="020F0502020204030204" pitchFamily="34" charset="0"/>
              </a:rPr>
              <a:t>Nel contesto francofono, la riflessione sociolinguistica dei primi anni Sessanta si collega invece direttamente alle problematiche attinenti la decolonizzazione e i rapporti di dominio che la Francia, come ogni altro moderno stato colonialista, aveva realizzato. Sul tema dell’intreccio tra lingua e potere, fondamentale fu proprio in Francia il volume di Luis-Jean </a:t>
            </a:r>
            <a:r>
              <a:rPr lang="it-IT" sz="1800" dirty="0" err="1">
                <a:effectLst/>
                <a:latin typeface="Times New Roman" panose="02020603050405020304" pitchFamily="18" charset="0"/>
                <a:ea typeface="Calibri" panose="020F0502020204030204" pitchFamily="34" charset="0"/>
              </a:rPr>
              <a:t>Calvet</a:t>
            </a:r>
            <a:r>
              <a:rPr lang="it-IT" sz="1800" dirty="0">
                <a:effectLst/>
                <a:latin typeface="Times New Roman" panose="02020603050405020304" pitchFamily="18" charset="0"/>
                <a:ea typeface="Calibri" panose="020F0502020204030204" pitchFamily="34" charset="0"/>
              </a:rPr>
              <a:t> del 1974 </a:t>
            </a:r>
            <a:r>
              <a:rPr lang="it-IT" sz="1800" i="1" dirty="0" err="1">
                <a:effectLst/>
                <a:latin typeface="Times New Roman" panose="02020603050405020304" pitchFamily="18" charset="0"/>
                <a:ea typeface="Calibri" panose="020F0502020204030204" pitchFamily="34" charset="0"/>
              </a:rPr>
              <a:t>Linguistique</a:t>
            </a:r>
            <a:r>
              <a:rPr lang="it-IT" sz="1800" i="1" dirty="0">
                <a:effectLst/>
                <a:latin typeface="Times New Roman" panose="02020603050405020304" pitchFamily="18" charset="0"/>
                <a:ea typeface="Calibri" panose="020F0502020204030204" pitchFamily="34" charset="0"/>
              </a:rPr>
              <a:t> et </a:t>
            </a:r>
            <a:r>
              <a:rPr lang="it-IT" sz="1800" i="1" dirty="0" err="1">
                <a:effectLst/>
                <a:latin typeface="Times New Roman" panose="02020603050405020304" pitchFamily="18" charset="0"/>
                <a:ea typeface="Calibri" panose="020F0502020204030204" pitchFamily="34" charset="0"/>
              </a:rPr>
              <a:t>colonialisme</a:t>
            </a:r>
            <a:r>
              <a:rPr lang="it-IT" sz="1800" dirty="0">
                <a:effectLst/>
                <a:latin typeface="Times New Roman" panose="02020603050405020304" pitchFamily="18" charset="0"/>
                <a:ea typeface="Calibri" panose="020F0502020204030204" pitchFamily="34" charset="0"/>
              </a:rPr>
              <a:t>. </a:t>
            </a:r>
            <a:endParaRPr lang="it-IT" dirty="0"/>
          </a:p>
        </p:txBody>
      </p:sp>
      <p:sp>
        <p:nvSpPr>
          <p:cNvPr id="4" name="Segnaposto piè di pagina 3">
            <a:extLst>
              <a:ext uri="{FF2B5EF4-FFF2-40B4-BE49-F238E27FC236}">
                <a16:creationId xmlns:a16="http://schemas.microsoft.com/office/drawing/2014/main" id="{FA64D7AC-8FBC-43B2-BD54-1461B4FA1B95}"/>
              </a:ext>
            </a:extLst>
          </p:cNvPr>
          <p:cNvSpPr>
            <a:spLocks noGrp="1"/>
          </p:cNvSpPr>
          <p:nvPr>
            <p:ph type="ftr" sz="quarter" idx="11"/>
          </p:nvPr>
        </p:nvSpPr>
        <p:spPr/>
        <p:txBody>
          <a:bodyPr/>
          <a:lstStyle/>
          <a:p>
            <a:pPr rtl="0"/>
            <a:r>
              <a:rPr lang="it-IT"/>
              <a:t>Sociologia delle culture 2020-21 - SSS</a:t>
            </a:r>
            <a:endParaRPr lang="en-US"/>
          </a:p>
        </p:txBody>
      </p:sp>
      <p:sp>
        <p:nvSpPr>
          <p:cNvPr id="5" name="Segnaposto numero diapositiva 4">
            <a:extLst>
              <a:ext uri="{FF2B5EF4-FFF2-40B4-BE49-F238E27FC236}">
                <a16:creationId xmlns:a16="http://schemas.microsoft.com/office/drawing/2014/main" id="{E639B614-DD45-4A92-9CDC-684009BD34F7}"/>
              </a:ext>
            </a:extLst>
          </p:cNvPr>
          <p:cNvSpPr>
            <a:spLocks noGrp="1"/>
          </p:cNvSpPr>
          <p:nvPr>
            <p:ph type="sldNum" sz="quarter" idx="12"/>
          </p:nvPr>
        </p:nvSpPr>
        <p:spPr/>
        <p:txBody>
          <a:bodyPr/>
          <a:lstStyle/>
          <a:p>
            <a:pPr rtl="0"/>
            <a:fld id="{34B7E4EF-A1BD-40F4-AB7B-04F084DD991D}" type="slidenum">
              <a:rPr lang="en-US" smtClean="0"/>
              <a:t>14</a:t>
            </a:fld>
            <a:endParaRPr lang="en-US"/>
          </a:p>
        </p:txBody>
      </p:sp>
    </p:spTree>
    <p:extLst>
      <p:ext uri="{BB962C8B-B14F-4D97-AF65-F5344CB8AC3E}">
        <p14:creationId xmlns:p14="http://schemas.microsoft.com/office/powerpoint/2010/main" val="283474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FE6C48-7B7B-4C29-9752-57EDA760BD4C}"/>
              </a:ext>
            </a:extLst>
          </p:cNvPr>
          <p:cNvSpPr>
            <a:spLocks noGrp="1"/>
          </p:cNvSpPr>
          <p:nvPr>
            <p:ph type="title"/>
          </p:nvPr>
        </p:nvSpPr>
        <p:spPr/>
        <p:txBody>
          <a:bodyPr/>
          <a:lstStyle/>
          <a:p>
            <a:r>
              <a:rPr lang="it-IT" dirty="0"/>
              <a:t>In Italia dagli anni 70 </a:t>
            </a:r>
          </a:p>
        </p:txBody>
      </p:sp>
      <p:sp>
        <p:nvSpPr>
          <p:cNvPr id="3" name="Segnaposto contenuto 2">
            <a:extLst>
              <a:ext uri="{FF2B5EF4-FFF2-40B4-BE49-F238E27FC236}">
                <a16:creationId xmlns:a16="http://schemas.microsoft.com/office/drawing/2014/main" id="{1AB642F2-5813-4E15-A9D7-5C6A9D680932}"/>
              </a:ext>
            </a:extLst>
          </p:cNvPr>
          <p:cNvSpPr>
            <a:spLocks noGrp="1"/>
          </p:cNvSpPr>
          <p:nvPr>
            <p:ph idx="1"/>
          </p:nvPr>
        </p:nvSpPr>
        <p:spPr/>
        <p:txBody>
          <a:bodyPr/>
          <a:lstStyle/>
          <a:p>
            <a:r>
              <a:rPr lang="it-IT" dirty="0"/>
              <a:t>Sociologia come mediologia: Alberto Abruzzese</a:t>
            </a:r>
          </a:p>
          <a:p>
            <a:r>
              <a:rPr lang="it-IT" dirty="0"/>
              <a:t>Semiotica: Umberto Eco, Ferruccio Rossi-Landi</a:t>
            </a:r>
          </a:p>
          <a:p>
            <a:r>
              <a:rPr lang="it-IT" dirty="0"/>
              <a:t>Linguistica: Tullio De Mauro</a:t>
            </a:r>
          </a:p>
          <a:p>
            <a:endParaRPr lang="it-IT" dirty="0"/>
          </a:p>
          <a:p>
            <a:pPr marL="0" indent="0">
              <a:buNone/>
            </a:pPr>
            <a:r>
              <a:rPr lang="it-IT" dirty="0"/>
              <a:t>Però in Italia gli Studi culturali non assumono una loro rilevanza nell’università, a differenza che nel mondo anglosassone.</a:t>
            </a:r>
          </a:p>
          <a:p>
            <a:pPr marL="0" indent="0">
              <a:buNone/>
            </a:pPr>
            <a:r>
              <a:rPr lang="it-IT" dirty="0"/>
              <a:t>«Chi ha paura degli studi culturali?» (Mario Perniola, 2000)</a:t>
            </a:r>
          </a:p>
        </p:txBody>
      </p:sp>
      <p:sp>
        <p:nvSpPr>
          <p:cNvPr id="4" name="Segnaposto piè di pagina 3">
            <a:extLst>
              <a:ext uri="{FF2B5EF4-FFF2-40B4-BE49-F238E27FC236}">
                <a16:creationId xmlns:a16="http://schemas.microsoft.com/office/drawing/2014/main" id="{364521EE-D226-470C-99C2-19B1DA9F81CF}"/>
              </a:ext>
            </a:extLst>
          </p:cNvPr>
          <p:cNvSpPr>
            <a:spLocks noGrp="1"/>
          </p:cNvSpPr>
          <p:nvPr>
            <p:ph type="ftr" sz="quarter" idx="11"/>
          </p:nvPr>
        </p:nvSpPr>
        <p:spPr/>
        <p:txBody>
          <a:bodyPr/>
          <a:lstStyle/>
          <a:p>
            <a:pPr rtl="0"/>
            <a:r>
              <a:rPr lang="it-IT"/>
              <a:t>Sociologia delle culture 2020-21 - SSS</a:t>
            </a:r>
            <a:endParaRPr lang="en-US"/>
          </a:p>
        </p:txBody>
      </p:sp>
      <p:sp>
        <p:nvSpPr>
          <p:cNvPr id="5" name="Segnaposto numero diapositiva 4">
            <a:extLst>
              <a:ext uri="{FF2B5EF4-FFF2-40B4-BE49-F238E27FC236}">
                <a16:creationId xmlns:a16="http://schemas.microsoft.com/office/drawing/2014/main" id="{11B57048-D183-47E3-AE41-0596EA9973FE}"/>
              </a:ext>
            </a:extLst>
          </p:cNvPr>
          <p:cNvSpPr>
            <a:spLocks noGrp="1"/>
          </p:cNvSpPr>
          <p:nvPr>
            <p:ph type="sldNum" sz="quarter" idx="12"/>
          </p:nvPr>
        </p:nvSpPr>
        <p:spPr/>
        <p:txBody>
          <a:bodyPr/>
          <a:lstStyle/>
          <a:p>
            <a:pPr rtl="0"/>
            <a:fld id="{34B7E4EF-A1BD-40F4-AB7B-04F084DD991D}" type="slidenum">
              <a:rPr lang="en-US" smtClean="0"/>
              <a:t>15</a:t>
            </a:fld>
            <a:endParaRPr lang="en-US"/>
          </a:p>
        </p:txBody>
      </p:sp>
    </p:spTree>
    <p:extLst>
      <p:ext uri="{BB962C8B-B14F-4D97-AF65-F5344CB8AC3E}">
        <p14:creationId xmlns:p14="http://schemas.microsoft.com/office/powerpoint/2010/main" val="331644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F23656-1BF0-421D-B5BC-EFC986FC8BCB}"/>
              </a:ext>
            </a:extLst>
          </p:cNvPr>
          <p:cNvSpPr>
            <a:spLocks noGrp="1"/>
          </p:cNvSpPr>
          <p:nvPr>
            <p:ph type="title"/>
          </p:nvPr>
        </p:nvSpPr>
        <p:spPr/>
        <p:txBody>
          <a:bodyPr/>
          <a:lstStyle/>
          <a:p>
            <a:r>
              <a:rPr lang="it-IT" dirty="0" err="1"/>
              <a:t>Alterdisciplinarietà</a:t>
            </a:r>
            <a:endParaRPr lang="it-IT" dirty="0"/>
          </a:p>
        </p:txBody>
      </p:sp>
      <p:sp>
        <p:nvSpPr>
          <p:cNvPr id="3" name="Segnaposto contenuto 2">
            <a:extLst>
              <a:ext uri="{FF2B5EF4-FFF2-40B4-BE49-F238E27FC236}">
                <a16:creationId xmlns:a16="http://schemas.microsoft.com/office/drawing/2014/main" id="{30E7B3DA-EAE5-4AE2-B2F1-0783C2EEF83A}"/>
              </a:ext>
            </a:extLst>
          </p:cNvPr>
          <p:cNvSpPr>
            <a:spLocks noGrp="1"/>
          </p:cNvSpPr>
          <p:nvPr>
            <p:ph idx="1"/>
          </p:nvPr>
        </p:nvSpPr>
        <p:spPr/>
        <p:txBody>
          <a:bodyPr>
            <a:normAutofit/>
          </a:bodyPr>
          <a:lstStyle/>
          <a:p>
            <a:pPr indent="450215">
              <a:lnSpc>
                <a:spcPct val="150000"/>
              </a:lnSpc>
            </a:pPr>
            <a:r>
              <a:rPr lang="it-IT" sz="1800" dirty="0">
                <a:latin typeface="Times New Roman" panose="02020603050405020304" pitchFamily="18" charset="0"/>
                <a:ea typeface="Calibri" panose="020F0502020204030204" pitchFamily="34" charset="0"/>
              </a:rPr>
              <a:t>U</a:t>
            </a:r>
            <a:r>
              <a:rPr lang="it-IT" sz="1800" dirty="0">
                <a:effectLst/>
                <a:latin typeface="Times New Roman" panose="02020603050405020304" pitchFamily="18" charset="0"/>
                <a:ea typeface="Calibri" panose="020F0502020204030204" pitchFamily="34" charset="0"/>
              </a:rPr>
              <a:t>n metodo di ricerca e di insegnamento che non solo taglia di traverso le scienze sociali e umane secondo il principio dell’interdisciplinarietà, ma articola azioni discorsive e di intervento nelle pratiche sociali agendo anche in ambiti eterogenei rispetto alla separazione perdurante tra accademia e società. Gli studi culturali hanno perseguito sin dalla loro origine il ruolo attivo, politico, della conoscenza  e delle discipline accademiche. In questo senso, l’</a:t>
            </a:r>
            <a:r>
              <a:rPr lang="it-IT" sz="1800" dirty="0" err="1">
                <a:effectLst/>
                <a:latin typeface="Times New Roman" panose="02020603050405020304" pitchFamily="18" charset="0"/>
                <a:ea typeface="Calibri" panose="020F0502020204030204" pitchFamily="34" charset="0"/>
              </a:rPr>
              <a:t>alterdisciplinarietà</a:t>
            </a:r>
            <a:r>
              <a:rPr lang="it-IT" sz="1800" dirty="0">
                <a:effectLst/>
                <a:latin typeface="Times New Roman" panose="02020603050405020304" pitchFamily="18" charset="0"/>
                <a:ea typeface="Calibri" panose="020F0502020204030204" pitchFamily="34" charset="0"/>
              </a:rPr>
              <a:t>, come scrive Paul Bowman, </a:t>
            </a:r>
          </a:p>
          <a:p>
            <a:pPr indent="450215">
              <a:lnSpc>
                <a:spcPct val="150000"/>
              </a:lnSpc>
            </a:pPr>
            <a:r>
              <a:rPr lang="it-IT" sz="1800" dirty="0">
                <a:effectLst/>
                <a:latin typeface="Times New Roman" panose="02020603050405020304" pitchFamily="18" charset="0"/>
                <a:ea typeface="Calibri" panose="020F0502020204030204" pitchFamily="34" charset="0"/>
              </a:rPr>
              <a:t>«approfondisce e intensifica la teoria dominante che è alla base degli studi culturali, secondo cui la cultura e la politica si costituiscono tramite un’articolazione contingente nell’ambito di un terreno discorsivo istituzionale».</a:t>
            </a:r>
          </a:p>
          <a:p>
            <a:pPr marL="0" indent="0">
              <a:buNone/>
            </a:pPr>
            <a:endParaRPr lang="it-IT" dirty="0"/>
          </a:p>
        </p:txBody>
      </p:sp>
      <p:sp>
        <p:nvSpPr>
          <p:cNvPr id="4" name="Segnaposto piè di pagina 3">
            <a:extLst>
              <a:ext uri="{FF2B5EF4-FFF2-40B4-BE49-F238E27FC236}">
                <a16:creationId xmlns:a16="http://schemas.microsoft.com/office/drawing/2014/main" id="{5A76A988-F6B8-4B6A-AA80-B8D6E82CFC78}"/>
              </a:ext>
            </a:extLst>
          </p:cNvPr>
          <p:cNvSpPr>
            <a:spLocks noGrp="1"/>
          </p:cNvSpPr>
          <p:nvPr>
            <p:ph type="ftr" sz="quarter" idx="11"/>
          </p:nvPr>
        </p:nvSpPr>
        <p:spPr/>
        <p:txBody>
          <a:bodyPr/>
          <a:lstStyle/>
          <a:p>
            <a:pPr rtl="0"/>
            <a:r>
              <a:rPr lang="it-IT"/>
              <a:t>Sociologia delle culture 2020-21 - SSS</a:t>
            </a:r>
            <a:endParaRPr lang="en-US"/>
          </a:p>
        </p:txBody>
      </p:sp>
      <p:sp>
        <p:nvSpPr>
          <p:cNvPr id="5" name="Segnaposto numero diapositiva 4">
            <a:extLst>
              <a:ext uri="{FF2B5EF4-FFF2-40B4-BE49-F238E27FC236}">
                <a16:creationId xmlns:a16="http://schemas.microsoft.com/office/drawing/2014/main" id="{8367F84E-9094-48DA-B48D-F8EAB98BCF15}"/>
              </a:ext>
            </a:extLst>
          </p:cNvPr>
          <p:cNvSpPr>
            <a:spLocks noGrp="1"/>
          </p:cNvSpPr>
          <p:nvPr>
            <p:ph type="sldNum" sz="quarter" idx="12"/>
          </p:nvPr>
        </p:nvSpPr>
        <p:spPr/>
        <p:txBody>
          <a:bodyPr/>
          <a:lstStyle/>
          <a:p>
            <a:pPr rtl="0"/>
            <a:fld id="{34B7E4EF-A1BD-40F4-AB7B-04F084DD991D}" type="slidenum">
              <a:rPr lang="en-US" smtClean="0"/>
              <a:t>16</a:t>
            </a:fld>
            <a:endParaRPr lang="en-US"/>
          </a:p>
        </p:txBody>
      </p:sp>
    </p:spTree>
    <p:extLst>
      <p:ext uri="{BB962C8B-B14F-4D97-AF65-F5344CB8AC3E}">
        <p14:creationId xmlns:p14="http://schemas.microsoft.com/office/powerpoint/2010/main" val="31468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1F1C7-E8CE-452C-B9D2-0232FD1F38FB}"/>
              </a:ext>
            </a:extLst>
          </p:cNvPr>
          <p:cNvSpPr>
            <a:spLocks noGrp="1"/>
          </p:cNvSpPr>
          <p:nvPr>
            <p:ph type="title"/>
          </p:nvPr>
        </p:nvSpPr>
        <p:spPr/>
        <p:txBody>
          <a:bodyPr/>
          <a:lstStyle/>
          <a:p>
            <a:r>
              <a:rPr lang="it-IT" dirty="0"/>
              <a:t>Cosa si intende per Studi culturali?</a:t>
            </a:r>
          </a:p>
        </p:txBody>
      </p:sp>
      <p:sp>
        <p:nvSpPr>
          <p:cNvPr id="3" name="Segnaposto contenuto 2">
            <a:extLst>
              <a:ext uri="{FF2B5EF4-FFF2-40B4-BE49-F238E27FC236}">
                <a16:creationId xmlns:a16="http://schemas.microsoft.com/office/drawing/2014/main" id="{83B7F322-3BAF-42A4-86C2-449F36AC9BB8}"/>
              </a:ext>
            </a:extLst>
          </p:cNvPr>
          <p:cNvSpPr>
            <a:spLocks noGrp="1"/>
          </p:cNvSpPr>
          <p:nvPr>
            <p:ph idx="1"/>
          </p:nvPr>
        </p:nvSpPr>
        <p:spPr/>
        <p:txBody>
          <a:bodyPr/>
          <a:lstStyle/>
          <a:p>
            <a:pPr marL="342900" indent="-342900" eaLnBrk="0" hangingPunct="0">
              <a:spcBef>
                <a:spcPct val="20000"/>
              </a:spcBef>
              <a:buFont typeface="Arial" charset="0"/>
              <a:buNone/>
              <a:defRPr/>
            </a:pPr>
            <a:r>
              <a:rPr lang="it-IT" sz="2800" dirty="0">
                <a:latin typeface="+mn-lt"/>
                <a:cs typeface="+mn-cs"/>
              </a:rPr>
              <a:t>Area di studi nata nel </a:t>
            </a:r>
            <a:r>
              <a:rPr lang="it-IT" sz="2800" b="1" dirty="0">
                <a:latin typeface="+mn-lt"/>
                <a:cs typeface="+mn-cs"/>
              </a:rPr>
              <a:t>Regno Unito </a:t>
            </a:r>
            <a:r>
              <a:rPr lang="it-IT" sz="2800" dirty="0">
                <a:latin typeface="+mn-lt"/>
                <a:cs typeface="+mn-cs"/>
              </a:rPr>
              <a:t>nel </a:t>
            </a:r>
            <a:r>
              <a:rPr lang="it-IT" sz="2800" b="1" dirty="0">
                <a:latin typeface="+mn-lt"/>
                <a:cs typeface="+mn-cs"/>
              </a:rPr>
              <a:t>1964</a:t>
            </a:r>
            <a:r>
              <a:rPr lang="it-IT" sz="2800" dirty="0">
                <a:latin typeface="+mn-lt"/>
                <a:cs typeface="+mn-cs"/>
              </a:rPr>
              <a:t> quando nell’Università di Birmingham fu fondato il </a:t>
            </a:r>
            <a:r>
              <a:rPr lang="it-IT" sz="2800" i="1" dirty="0">
                <a:latin typeface="+mn-lt"/>
                <a:cs typeface="+mn-cs"/>
              </a:rPr>
              <a:t>Centre for Contemporary Cultural Studies</a:t>
            </a:r>
            <a:r>
              <a:rPr lang="it-IT" sz="2800" dirty="0">
                <a:latin typeface="+mn-lt"/>
                <a:cs typeface="+mn-cs"/>
              </a:rPr>
              <a:t> (</a:t>
            </a:r>
            <a:r>
              <a:rPr lang="it-IT" sz="2800" i="1" dirty="0">
                <a:latin typeface="+mn-lt"/>
                <a:cs typeface="+mn-cs"/>
              </a:rPr>
              <a:t>CCCS</a:t>
            </a:r>
            <a:r>
              <a:rPr lang="it-IT" sz="2800" dirty="0">
                <a:latin typeface="+mn-lt"/>
                <a:cs typeface="+mn-cs"/>
              </a:rPr>
              <a:t>). </a:t>
            </a:r>
          </a:p>
          <a:p>
            <a:pPr marL="342900" indent="-342900" eaLnBrk="0" hangingPunct="0">
              <a:spcBef>
                <a:spcPct val="20000"/>
              </a:spcBef>
              <a:buFont typeface="Arial" charset="0"/>
              <a:buNone/>
              <a:defRPr/>
            </a:pPr>
            <a:r>
              <a:rPr lang="it-IT" sz="2800" dirty="0">
                <a:latin typeface="+mn-lt"/>
                <a:cs typeface="+mn-cs"/>
              </a:rPr>
              <a:t>	</a:t>
            </a:r>
          </a:p>
          <a:p>
            <a:pPr marL="342900" indent="-342900" eaLnBrk="0" hangingPunct="0">
              <a:spcBef>
                <a:spcPct val="20000"/>
              </a:spcBef>
              <a:buFont typeface="Arial" charset="0"/>
              <a:buNone/>
              <a:defRPr/>
            </a:pPr>
            <a:r>
              <a:rPr lang="it-IT" sz="2800" dirty="0">
                <a:latin typeface="+mn-lt"/>
                <a:cs typeface="+mn-cs"/>
              </a:rPr>
              <a:t>	Lo studio delle culture come forme di espressione composita dei gruppi sociali.</a:t>
            </a:r>
          </a:p>
          <a:p>
            <a:pPr marL="342900" indent="-342900" eaLnBrk="0" hangingPunct="0">
              <a:spcBef>
                <a:spcPct val="20000"/>
              </a:spcBef>
              <a:buFont typeface="Arial" charset="0"/>
              <a:buNone/>
              <a:defRPr/>
            </a:pPr>
            <a:endParaRPr lang="it-IT" dirty="0"/>
          </a:p>
        </p:txBody>
      </p:sp>
      <p:sp>
        <p:nvSpPr>
          <p:cNvPr id="4" name="Segnaposto piè di pagina 3">
            <a:extLst>
              <a:ext uri="{FF2B5EF4-FFF2-40B4-BE49-F238E27FC236}">
                <a16:creationId xmlns:a16="http://schemas.microsoft.com/office/drawing/2014/main" id="{DEBEDFCC-0C02-46E4-8CA4-A5447F16946E}"/>
              </a:ext>
            </a:extLst>
          </p:cNvPr>
          <p:cNvSpPr>
            <a:spLocks noGrp="1"/>
          </p:cNvSpPr>
          <p:nvPr>
            <p:ph type="ftr" sz="quarter" idx="11"/>
          </p:nvPr>
        </p:nvSpPr>
        <p:spPr/>
        <p:txBody>
          <a:bodyPr/>
          <a:lstStyle/>
          <a:p>
            <a:pPr rtl="0"/>
            <a:r>
              <a:rPr lang="it-IT"/>
              <a:t>Sociologia delle culture 2020-21 - SSS</a:t>
            </a:r>
            <a:endParaRPr lang="en-US"/>
          </a:p>
        </p:txBody>
      </p:sp>
      <p:sp>
        <p:nvSpPr>
          <p:cNvPr id="5" name="Segnaposto numero diapositiva 4">
            <a:extLst>
              <a:ext uri="{FF2B5EF4-FFF2-40B4-BE49-F238E27FC236}">
                <a16:creationId xmlns:a16="http://schemas.microsoft.com/office/drawing/2014/main" id="{AB2F294A-BFF0-43FC-9D58-0AC1C074524E}"/>
              </a:ext>
            </a:extLst>
          </p:cNvPr>
          <p:cNvSpPr>
            <a:spLocks noGrp="1"/>
          </p:cNvSpPr>
          <p:nvPr>
            <p:ph type="sldNum" sz="quarter" idx="12"/>
          </p:nvPr>
        </p:nvSpPr>
        <p:spPr/>
        <p:txBody>
          <a:bodyPr/>
          <a:lstStyle/>
          <a:p>
            <a:pPr rtl="0"/>
            <a:fld id="{34B7E4EF-A1BD-40F4-AB7B-04F084DD991D}" type="slidenum">
              <a:rPr lang="en-US" smtClean="0"/>
              <a:t>2</a:t>
            </a:fld>
            <a:endParaRPr lang="en-US"/>
          </a:p>
        </p:txBody>
      </p:sp>
    </p:spTree>
    <p:extLst>
      <p:ext uri="{BB962C8B-B14F-4D97-AF65-F5344CB8AC3E}">
        <p14:creationId xmlns:p14="http://schemas.microsoft.com/office/powerpoint/2010/main" val="237480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63574-A58C-40A2-83BF-F34729AB9230}"/>
              </a:ext>
            </a:extLst>
          </p:cNvPr>
          <p:cNvSpPr>
            <a:spLocks noGrp="1"/>
          </p:cNvSpPr>
          <p:nvPr>
            <p:ph type="title"/>
          </p:nvPr>
        </p:nvSpPr>
        <p:spPr>
          <a:xfrm>
            <a:off x="1066800" y="642594"/>
            <a:ext cx="10058400" cy="1371600"/>
          </a:xfrm>
        </p:spPr>
        <p:txBody>
          <a:bodyPr anchor="ctr">
            <a:normAutofit/>
          </a:bodyPr>
          <a:lstStyle/>
          <a:p>
            <a:r>
              <a:rPr lang="it-IT" dirty="0"/>
              <a:t>Critica culturale: Stuart Hall (1932-2014)</a:t>
            </a:r>
          </a:p>
        </p:txBody>
      </p:sp>
      <p:sp>
        <p:nvSpPr>
          <p:cNvPr id="3" name="Segnaposto contenuto 2">
            <a:extLst>
              <a:ext uri="{FF2B5EF4-FFF2-40B4-BE49-F238E27FC236}">
                <a16:creationId xmlns:a16="http://schemas.microsoft.com/office/drawing/2014/main" id="{6A71EE69-5845-4C3E-BAAC-1D2B21FBED89}"/>
              </a:ext>
            </a:extLst>
          </p:cNvPr>
          <p:cNvSpPr>
            <a:spLocks noGrp="1"/>
          </p:cNvSpPr>
          <p:nvPr>
            <p:ph sz="half" idx="1"/>
          </p:nvPr>
        </p:nvSpPr>
        <p:spPr>
          <a:xfrm>
            <a:off x="1066800" y="2103120"/>
            <a:ext cx="4663440" cy="3749040"/>
          </a:xfrm>
        </p:spPr>
        <p:txBody>
          <a:bodyPr>
            <a:normAutofit/>
          </a:bodyPr>
          <a:lstStyle/>
          <a:p>
            <a:pPr>
              <a:lnSpc>
                <a:spcPct val="100000"/>
              </a:lnSpc>
            </a:pPr>
            <a:r>
              <a:rPr lang="it-IT" sz="1500" dirty="0">
                <a:effectLst/>
              </a:rPr>
              <a:t>Come viene esemplarmente mostrato nel film </a:t>
            </a:r>
            <a:r>
              <a:rPr lang="it-IT" sz="1500" i="1" dirty="0">
                <a:effectLst/>
              </a:rPr>
              <a:t>The Stuart Hall Project</a:t>
            </a:r>
            <a:r>
              <a:rPr lang="it-IT" sz="1500" dirty="0">
                <a:effectLst/>
              </a:rPr>
              <a:t> dedicato al grande </a:t>
            </a:r>
            <a:r>
              <a:rPr lang="it-IT" sz="1500" dirty="0" err="1">
                <a:effectLst/>
              </a:rPr>
              <a:t>studiosoStuart</a:t>
            </a:r>
            <a:r>
              <a:rPr lang="it-IT" sz="1500" dirty="0">
                <a:effectLst/>
              </a:rPr>
              <a:t> Hall, scomparso nel 2014, che fu tra i fondatori del CCCS, le spinte alla </a:t>
            </a:r>
            <a:r>
              <a:rPr lang="it-IT" sz="1500" b="1" dirty="0">
                <a:effectLst/>
              </a:rPr>
              <a:t>decolonizzazione</a:t>
            </a:r>
            <a:r>
              <a:rPr lang="it-IT" sz="1500" dirty="0">
                <a:effectLst/>
              </a:rPr>
              <a:t>, le </a:t>
            </a:r>
            <a:r>
              <a:rPr lang="it-IT" sz="1500" b="1" dirty="0">
                <a:effectLst/>
              </a:rPr>
              <a:t>rivolte giovanili</a:t>
            </a:r>
            <a:r>
              <a:rPr lang="it-IT" sz="1500" dirty="0">
                <a:effectLst/>
              </a:rPr>
              <a:t>, la ricerca di una </a:t>
            </a:r>
            <a:r>
              <a:rPr lang="it-IT" sz="1500" b="1" dirty="0">
                <a:effectLst/>
              </a:rPr>
              <a:t>“terza via” nella politica dei due blocchi </a:t>
            </a:r>
            <a:r>
              <a:rPr lang="it-IT" sz="1500" dirty="0">
                <a:effectLst/>
              </a:rPr>
              <a:t>e della </a:t>
            </a:r>
            <a:r>
              <a:rPr lang="it-IT" sz="1500" b="1" dirty="0">
                <a:effectLst/>
              </a:rPr>
              <a:t>guerra fredda</a:t>
            </a:r>
            <a:r>
              <a:rPr lang="it-IT" sz="1500" dirty="0">
                <a:effectLst/>
              </a:rPr>
              <a:t>, le battaglie per il </a:t>
            </a:r>
            <a:r>
              <a:rPr lang="it-IT" sz="1500" b="1" dirty="0">
                <a:effectLst/>
              </a:rPr>
              <a:t>miglioramento delle condizioni di vita e di lavoro </a:t>
            </a:r>
            <a:r>
              <a:rPr lang="it-IT" sz="1500" dirty="0">
                <a:effectLst/>
              </a:rPr>
              <a:t>delle classi subalterne, furono i fattori principali del cambiamento del clima culturale che ebbe il suo culmine a partire alla metà degli anni Sessanta fino ai primi Settanta.  </a:t>
            </a:r>
          </a:p>
          <a:p>
            <a:pPr>
              <a:lnSpc>
                <a:spcPct val="100000"/>
              </a:lnSpc>
            </a:pPr>
            <a:r>
              <a:rPr lang="it-IT" sz="1500" dirty="0">
                <a:hlinkClick r:id="rId2"/>
              </a:rPr>
              <a:t>https://www.youtube.com/watch?v=MA-og9_-Yro</a:t>
            </a:r>
            <a:endParaRPr lang="it-IT" sz="1500" dirty="0"/>
          </a:p>
          <a:p>
            <a:pPr>
              <a:lnSpc>
                <a:spcPct val="100000"/>
              </a:lnSpc>
            </a:pPr>
            <a:endParaRPr lang="it-IT" sz="1500" dirty="0"/>
          </a:p>
        </p:txBody>
      </p:sp>
      <p:pic>
        <p:nvPicPr>
          <p:cNvPr id="7" name="Immagine 6" descr="Immagine che contiene uomo, cappello, maglietta&#10;&#10;Descrizione generata automaticamente">
            <a:extLst>
              <a:ext uri="{FF2B5EF4-FFF2-40B4-BE49-F238E27FC236}">
                <a16:creationId xmlns:a16="http://schemas.microsoft.com/office/drawing/2014/main" id="{737ED64A-F4FF-492B-BA90-0922E01C0DE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638" r="2" b="38515"/>
          <a:stretch/>
        </p:blipFill>
        <p:spPr>
          <a:xfrm>
            <a:off x="6461760" y="2103120"/>
            <a:ext cx="4663440" cy="3749040"/>
          </a:xfrm>
          <a:prstGeom prst="rect">
            <a:avLst/>
          </a:prstGeom>
          <a:noFill/>
        </p:spPr>
      </p:pic>
      <p:sp>
        <p:nvSpPr>
          <p:cNvPr id="4" name="Segnaposto piè di pagina 3">
            <a:extLst>
              <a:ext uri="{FF2B5EF4-FFF2-40B4-BE49-F238E27FC236}">
                <a16:creationId xmlns:a16="http://schemas.microsoft.com/office/drawing/2014/main" id="{93745EE2-914E-4FAB-8689-F99415743D5C}"/>
              </a:ext>
            </a:extLst>
          </p:cNvPr>
          <p:cNvSpPr>
            <a:spLocks noGrp="1"/>
          </p:cNvSpPr>
          <p:nvPr>
            <p:ph type="ftr" sz="quarter" idx="11"/>
          </p:nvPr>
        </p:nvSpPr>
        <p:spPr>
          <a:xfrm>
            <a:off x="1066800" y="6035040"/>
            <a:ext cx="5816600" cy="365760"/>
          </a:xfrm>
        </p:spPr>
        <p:txBody>
          <a:bodyPr anchor="b">
            <a:normAutofit/>
          </a:bodyPr>
          <a:lstStyle/>
          <a:p>
            <a:pPr rtl="0">
              <a:spcAft>
                <a:spcPts val="600"/>
              </a:spcAft>
            </a:pPr>
            <a:r>
              <a:rPr lang="it-IT"/>
              <a:t>Sociologia delle culture 2020-21 - SSS</a:t>
            </a:r>
            <a:endParaRPr lang="en-US"/>
          </a:p>
        </p:txBody>
      </p:sp>
      <p:sp>
        <p:nvSpPr>
          <p:cNvPr id="8" name="CasellaDiTesto 7">
            <a:extLst>
              <a:ext uri="{FF2B5EF4-FFF2-40B4-BE49-F238E27FC236}">
                <a16:creationId xmlns:a16="http://schemas.microsoft.com/office/drawing/2014/main" id="{FFE563E8-CDDB-4E95-BB60-E086444356F5}"/>
              </a:ext>
            </a:extLst>
          </p:cNvPr>
          <p:cNvSpPr txBox="1"/>
          <p:nvPr/>
        </p:nvSpPr>
        <p:spPr>
          <a:xfrm>
            <a:off x="7914065" y="5652105"/>
            <a:ext cx="3211135"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4" tooltip="https://www.lwbooks.co.uk/stuart-hall-event">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14246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9F747B5-175E-4C43-909C-C88F6A8E0889}"/>
              </a:ext>
            </a:extLst>
          </p:cNvPr>
          <p:cNvSpPr>
            <a:spLocks noGrp="1"/>
          </p:cNvSpPr>
          <p:nvPr>
            <p:ph type="title"/>
          </p:nvPr>
        </p:nvSpPr>
        <p:spPr/>
        <p:txBody>
          <a:bodyPr/>
          <a:lstStyle/>
          <a:p>
            <a:r>
              <a:rPr lang="it-IT" dirty="0"/>
              <a:t>Influenza sugli S.C. della situazione mondiale negli anni ’60</a:t>
            </a:r>
          </a:p>
        </p:txBody>
      </p:sp>
      <p:sp>
        <p:nvSpPr>
          <p:cNvPr id="8" name="Segnaposto contenuto 7">
            <a:extLst>
              <a:ext uri="{FF2B5EF4-FFF2-40B4-BE49-F238E27FC236}">
                <a16:creationId xmlns:a16="http://schemas.microsoft.com/office/drawing/2014/main" id="{8BEB26B9-AA86-4398-BDC7-6F57CC9B7264}"/>
              </a:ext>
            </a:extLst>
          </p:cNvPr>
          <p:cNvSpPr>
            <a:spLocks noGrp="1"/>
          </p:cNvSpPr>
          <p:nvPr>
            <p:ph idx="1"/>
          </p:nvPr>
        </p:nvSpPr>
        <p:spPr/>
        <p:txBody>
          <a:bodyPr/>
          <a:lstStyle/>
          <a:p>
            <a:r>
              <a:rPr lang="it-IT" dirty="0"/>
              <a:t>Decolonizzazione: Rivoluzione algerina, fine del colonialismo europeo nel mondo</a:t>
            </a:r>
          </a:p>
          <a:p>
            <a:r>
              <a:rPr lang="it-IT" dirty="0"/>
              <a:t>Vietnam</a:t>
            </a:r>
          </a:p>
          <a:p>
            <a:r>
              <a:rPr lang="it-IT" dirty="0"/>
              <a:t>Maggio 68 in Francia</a:t>
            </a:r>
          </a:p>
          <a:p>
            <a:r>
              <a:rPr lang="it-IT" dirty="0"/>
              <a:t>Movimento studentesco in Italia</a:t>
            </a:r>
          </a:p>
          <a:p>
            <a:r>
              <a:rPr lang="it-IT" dirty="0"/>
              <a:t>«Autunno caldo» nelle fabbriche in Italia</a:t>
            </a:r>
          </a:p>
          <a:p>
            <a:r>
              <a:rPr lang="it-IT" dirty="0"/>
              <a:t>«Dissenso» nell’area di influenza sovietica</a:t>
            </a:r>
          </a:p>
        </p:txBody>
      </p:sp>
      <p:sp>
        <p:nvSpPr>
          <p:cNvPr id="5" name="Segnaposto piè di pagina 4">
            <a:extLst>
              <a:ext uri="{FF2B5EF4-FFF2-40B4-BE49-F238E27FC236}">
                <a16:creationId xmlns:a16="http://schemas.microsoft.com/office/drawing/2014/main" id="{BD2207F1-D25F-4B82-B0E7-CFC4FDD4CD3C}"/>
              </a:ext>
            </a:extLst>
          </p:cNvPr>
          <p:cNvSpPr>
            <a:spLocks noGrp="1"/>
          </p:cNvSpPr>
          <p:nvPr>
            <p:ph type="ftr" sz="quarter" idx="11"/>
          </p:nvPr>
        </p:nvSpPr>
        <p:spPr/>
        <p:txBody>
          <a:bodyPr/>
          <a:lstStyle/>
          <a:p>
            <a:pPr rtl="0"/>
            <a:r>
              <a:rPr lang="it-IT"/>
              <a:t>Sociologia delle culture 2020-21 - SSS</a:t>
            </a:r>
            <a:endParaRPr lang="en-US"/>
          </a:p>
        </p:txBody>
      </p:sp>
      <p:sp>
        <p:nvSpPr>
          <p:cNvPr id="6" name="Segnaposto numero diapositiva 5">
            <a:extLst>
              <a:ext uri="{FF2B5EF4-FFF2-40B4-BE49-F238E27FC236}">
                <a16:creationId xmlns:a16="http://schemas.microsoft.com/office/drawing/2014/main" id="{81322DF8-4A53-4B91-86BD-DD9C98AAE978}"/>
              </a:ext>
            </a:extLst>
          </p:cNvPr>
          <p:cNvSpPr>
            <a:spLocks noGrp="1"/>
          </p:cNvSpPr>
          <p:nvPr>
            <p:ph type="sldNum" sz="quarter" idx="12"/>
          </p:nvPr>
        </p:nvSpPr>
        <p:spPr/>
        <p:txBody>
          <a:bodyPr/>
          <a:lstStyle/>
          <a:p>
            <a:pPr rtl="0"/>
            <a:fld id="{34B7E4EF-A1BD-40F4-AB7B-04F084DD991D}" type="slidenum">
              <a:rPr lang="en-US" smtClean="0"/>
              <a:t>4</a:t>
            </a:fld>
            <a:endParaRPr lang="en-US"/>
          </a:p>
        </p:txBody>
      </p:sp>
    </p:spTree>
    <p:extLst>
      <p:ext uri="{BB962C8B-B14F-4D97-AF65-F5344CB8AC3E}">
        <p14:creationId xmlns:p14="http://schemas.microsoft.com/office/powerpoint/2010/main" val="333685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8AC08E-C831-4BA0-83DD-50B59D728355}"/>
              </a:ext>
            </a:extLst>
          </p:cNvPr>
          <p:cNvSpPr>
            <a:spLocks noGrp="1"/>
          </p:cNvSpPr>
          <p:nvPr>
            <p:ph type="title"/>
          </p:nvPr>
        </p:nvSpPr>
        <p:spPr>
          <a:xfrm>
            <a:off x="8458200" y="607392"/>
            <a:ext cx="3161963" cy="1645920"/>
          </a:xfrm>
        </p:spPr>
        <p:txBody>
          <a:bodyPr anchor="b">
            <a:normAutofit/>
          </a:bodyPr>
          <a:lstStyle/>
          <a:p>
            <a:r>
              <a:rPr lang="it-IT" dirty="0"/>
              <a:t>Decolonizzazione</a:t>
            </a:r>
          </a:p>
        </p:txBody>
      </p:sp>
      <p:pic>
        <p:nvPicPr>
          <p:cNvPr id="11" name="Segnaposto contenuto 10" descr="Immagine che contiene testo, mappa&#10;&#10;Descrizione generata automaticamente">
            <a:extLst>
              <a:ext uri="{FF2B5EF4-FFF2-40B4-BE49-F238E27FC236}">
                <a16:creationId xmlns:a16="http://schemas.microsoft.com/office/drawing/2014/main" id="{8BE7ACC9-A6AC-41FE-B601-1D588F0D4C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86" y="1313497"/>
            <a:ext cx="7422014" cy="4249103"/>
          </a:xfrm>
          <a:noFill/>
        </p:spPr>
      </p:pic>
      <p:sp>
        <p:nvSpPr>
          <p:cNvPr id="16" name="Text Placeholder 3">
            <a:extLst>
              <a:ext uri="{FF2B5EF4-FFF2-40B4-BE49-F238E27FC236}">
                <a16:creationId xmlns:a16="http://schemas.microsoft.com/office/drawing/2014/main" id="{2E88010D-8CB3-482C-8535-2DB8069E5672}"/>
              </a:ext>
            </a:extLst>
          </p:cNvPr>
          <p:cNvSpPr>
            <a:spLocks noGrp="1"/>
          </p:cNvSpPr>
          <p:nvPr>
            <p:ph type="body" sz="half" idx="2"/>
          </p:nvPr>
        </p:nvSpPr>
        <p:spPr>
          <a:xfrm>
            <a:off x="8458200" y="2336800"/>
            <a:ext cx="3161963" cy="3606800"/>
          </a:xfrm>
        </p:spPr>
        <p:txBody>
          <a:bodyPr/>
          <a:lstStyle/>
          <a:p>
            <a:r>
              <a:rPr lang="en-US" dirty="0"/>
              <a:t>Dopo il 1945, </a:t>
            </a:r>
            <a:r>
              <a:rPr lang="en-US" dirty="0" err="1"/>
              <a:t>si</a:t>
            </a:r>
            <a:r>
              <a:rPr lang="en-US" dirty="0"/>
              <a:t> </a:t>
            </a:r>
            <a:r>
              <a:rPr lang="en-US" dirty="0" err="1"/>
              <a:t>dissolvono</a:t>
            </a:r>
            <a:r>
              <a:rPr lang="en-US" dirty="0"/>
              <a:t> </a:t>
            </a:r>
            <a:r>
              <a:rPr lang="en-US" dirty="0" err="1"/>
              <a:t>gli</a:t>
            </a:r>
            <a:r>
              <a:rPr lang="en-US" dirty="0"/>
              <a:t> </a:t>
            </a:r>
            <a:r>
              <a:rPr lang="en-US" dirty="0" err="1"/>
              <a:t>imperi</a:t>
            </a:r>
            <a:r>
              <a:rPr lang="en-US" dirty="0"/>
              <a:t> </a:t>
            </a:r>
            <a:r>
              <a:rPr lang="en-US" dirty="0" err="1"/>
              <a:t>coloniali</a:t>
            </a:r>
            <a:r>
              <a:rPr lang="en-US" dirty="0"/>
              <a:t> </a:t>
            </a:r>
            <a:r>
              <a:rPr lang="en-US" dirty="0" err="1"/>
              <a:t>delle</a:t>
            </a:r>
            <a:r>
              <a:rPr lang="en-US" dirty="0"/>
              <a:t> </a:t>
            </a:r>
            <a:r>
              <a:rPr lang="en-US" dirty="0" err="1"/>
              <a:t>grandi</a:t>
            </a:r>
            <a:r>
              <a:rPr lang="en-US" dirty="0"/>
              <a:t> </a:t>
            </a:r>
            <a:r>
              <a:rPr lang="en-US" dirty="0" err="1"/>
              <a:t>potenze</a:t>
            </a:r>
            <a:r>
              <a:rPr lang="en-US" dirty="0"/>
              <a:t> </a:t>
            </a:r>
            <a:r>
              <a:rPr lang="en-US" dirty="0" err="1"/>
              <a:t>europee</a:t>
            </a:r>
            <a:r>
              <a:rPr lang="en-US" dirty="0"/>
              <a:t> </a:t>
            </a:r>
          </a:p>
        </p:txBody>
      </p:sp>
      <p:sp>
        <p:nvSpPr>
          <p:cNvPr id="4" name="Segnaposto piè di pagina 3">
            <a:extLst>
              <a:ext uri="{FF2B5EF4-FFF2-40B4-BE49-F238E27FC236}">
                <a16:creationId xmlns:a16="http://schemas.microsoft.com/office/drawing/2014/main" id="{87B61017-3CE1-4D87-8AB5-DCBD9DD29F1B}"/>
              </a:ext>
            </a:extLst>
          </p:cNvPr>
          <p:cNvSpPr>
            <a:spLocks noGrp="1"/>
          </p:cNvSpPr>
          <p:nvPr>
            <p:ph type="ftr" sz="quarter" idx="11"/>
          </p:nvPr>
        </p:nvSpPr>
        <p:spPr>
          <a:xfrm>
            <a:off x="685801" y="6035040"/>
            <a:ext cx="4584700" cy="365760"/>
          </a:xfrm>
        </p:spPr>
        <p:txBody>
          <a:bodyPr anchor="b">
            <a:normAutofit/>
          </a:bodyPr>
          <a:lstStyle/>
          <a:p>
            <a:pPr rtl="0">
              <a:spcAft>
                <a:spcPts val="600"/>
              </a:spcAft>
            </a:pPr>
            <a:r>
              <a:rPr lang="it-IT"/>
              <a:t>Sociologia delle culture 2020-21 - SSS</a:t>
            </a:r>
            <a:endParaRPr lang="en-US"/>
          </a:p>
        </p:txBody>
      </p:sp>
      <p:sp>
        <p:nvSpPr>
          <p:cNvPr id="5" name="Segnaposto numero diapositiva 4">
            <a:extLst>
              <a:ext uri="{FF2B5EF4-FFF2-40B4-BE49-F238E27FC236}">
                <a16:creationId xmlns:a16="http://schemas.microsoft.com/office/drawing/2014/main" id="{22110609-AC06-4AFF-BEF7-0381F8D9A187}"/>
              </a:ext>
            </a:extLst>
          </p:cNvPr>
          <p:cNvSpPr>
            <a:spLocks noGrp="1"/>
          </p:cNvSpPr>
          <p:nvPr>
            <p:ph type="sldNum" sz="quarter" idx="12"/>
          </p:nvPr>
        </p:nvSpPr>
        <p:spPr>
          <a:xfrm>
            <a:off x="10396728" y="6035040"/>
            <a:ext cx="1223435" cy="365760"/>
          </a:xfrm>
        </p:spPr>
        <p:txBody>
          <a:bodyPr anchor="b">
            <a:normAutofit/>
          </a:bodyPr>
          <a:lstStyle/>
          <a:p>
            <a:pPr rtl="0">
              <a:spcAft>
                <a:spcPts val="600"/>
              </a:spcAft>
            </a:pPr>
            <a:fld id="{34B7E4EF-A1BD-40F4-AB7B-04F084DD991D}" type="slidenum">
              <a:rPr lang="en-US" smtClean="0"/>
              <a:pPr rtl="0">
                <a:spcAft>
                  <a:spcPts val="600"/>
                </a:spcAft>
              </a:pPr>
              <a:t>5</a:t>
            </a:fld>
            <a:endParaRPr lang="en-US"/>
          </a:p>
        </p:txBody>
      </p:sp>
    </p:spTree>
    <p:extLst>
      <p:ext uri="{BB962C8B-B14F-4D97-AF65-F5344CB8AC3E}">
        <p14:creationId xmlns:p14="http://schemas.microsoft.com/office/powerpoint/2010/main" val="160701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Segnaposto contenuto 17" descr="Immagine che contiene testo, mappa&#10;&#10;Descrizione generata automaticamente">
            <a:extLst>
              <a:ext uri="{FF2B5EF4-FFF2-40B4-BE49-F238E27FC236}">
                <a16:creationId xmlns:a16="http://schemas.microsoft.com/office/drawing/2014/main" id="{BDBCBFEA-7D90-475B-AB7C-36B49DC8869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228599" y="437102"/>
            <a:ext cx="7696201" cy="5983795"/>
          </a:xfrm>
          <a:noFill/>
        </p:spPr>
      </p:pic>
      <p:sp>
        <p:nvSpPr>
          <p:cNvPr id="5" name="Segnaposto piè di pagina 4">
            <a:extLst>
              <a:ext uri="{FF2B5EF4-FFF2-40B4-BE49-F238E27FC236}">
                <a16:creationId xmlns:a16="http://schemas.microsoft.com/office/drawing/2014/main" id="{20EF302F-7238-4402-9299-F784280BE0B8}"/>
              </a:ext>
            </a:extLst>
          </p:cNvPr>
          <p:cNvSpPr>
            <a:spLocks noGrp="1"/>
          </p:cNvSpPr>
          <p:nvPr>
            <p:ph type="ftr" sz="quarter" idx="11"/>
          </p:nvPr>
        </p:nvSpPr>
        <p:spPr>
          <a:xfrm>
            <a:off x="612648" y="6035040"/>
            <a:ext cx="4588002" cy="365760"/>
          </a:xfrm>
        </p:spPr>
        <p:txBody>
          <a:bodyPr anchor="b">
            <a:normAutofit/>
          </a:bodyPr>
          <a:lstStyle/>
          <a:p>
            <a:pPr algn="l" rtl="0">
              <a:spcAft>
                <a:spcPts val="600"/>
              </a:spcAft>
            </a:pPr>
            <a:r>
              <a:rPr lang="it-IT"/>
              <a:t>Sociologia delle culture 2020-21 - SSS</a:t>
            </a:r>
            <a:endParaRPr lang="en-US"/>
          </a:p>
        </p:txBody>
      </p:sp>
      <p:sp>
        <p:nvSpPr>
          <p:cNvPr id="6" name="Segnaposto numero diapositiva 5">
            <a:extLst>
              <a:ext uri="{FF2B5EF4-FFF2-40B4-BE49-F238E27FC236}">
                <a16:creationId xmlns:a16="http://schemas.microsoft.com/office/drawing/2014/main" id="{93612AFE-C583-436D-9C25-6A51A50DD2FA}"/>
              </a:ext>
            </a:extLst>
          </p:cNvPr>
          <p:cNvSpPr>
            <a:spLocks noGrp="1"/>
          </p:cNvSpPr>
          <p:nvPr>
            <p:ph type="sldNum" sz="quarter" idx="12"/>
          </p:nvPr>
        </p:nvSpPr>
        <p:spPr>
          <a:xfrm>
            <a:off x="10396728" y="6035040"/>
            <a:ext cx="1225296" cy="365760"/>
          </a:xfrm>
        </p:spPr>
        <p:txBody>
          <a:bodyPr anchor="b">
            <a:normAutofit/>
          </a:bodyPr>
          <a:lstStyle/>
          <a:p>
            <a:pPr rtl="0">
              <a:spcAft>
                <a:spcPts val="600"/>
              </a:spcAft>
            </a:pPr>
            <a:fld id="{34B7E4EF-A1BD-40F4-AB7B-04F084DD991D}" type="slidenum">
              <a:rPr lang="en-US" smtClean="0"/>
              <a:pPr rtl="0">
                <a:spcAft>
                  <a:spcPts val="600"/>
                </a:spcAft>
              </a:pPr>
              <a:t>6</a:t>
            </a:fld>
            <a:endParaRPr lang="en-US"/>
          </a:p>
        </p:txBody>
      </p:sp>
      <p:sp>
        <p:nvSpPr>
          <p:cNvPr id="7" name="Titolo 6">
            <a:extLst>
              <a:ext uri="{FF2B5EF4-FFF2-40B4-BE49-F238E27FC236}">
                <a16:creationId xmlns:a16="http://schemas.microsoft.com/office/drawing/2014/main" id="{0FD2881E-B37E-4540-A073-42711D63AB24}"/>
              </a:ext>
            </a:extLst>
          </p:cNvPr>
          <p:cNvSpPr>
            <a:spLocks noGrp="1"/>
          </p:cNvSpPr>
          <p:nvPr>
            <p:ph type="title"/>
          </p:nvPr>
        </p:nvSpPr>
        <p:spPr>
          <a:xfrm>
            <a:off x="8477250" y="603504"/>
            <a:ext cx="3144774" cy="1645920"/>
          </a:xfrm>
        </p:spPr>
        <p:txBody>
          <a:bodyPr anchor="b">
            <a:normAutofit/>
          </a:bodyPr>
          <a:lstStyle/>
          <a:p>
            <a:r>
              <a:rPr lang="it-IT" dirty="0"/>
              <a:t>La cortina di ferro</a:t>
            </a:r>
          </a:p>
        </p:txBody>
      </p:sp>
      <p:sp>
        <p:nvSpPr>
          <p:cNvPr id="23" name="Text Placeholder 5">
            <a:extLst>
              <a:ext uri="{FF2B5EF4-FFF2-40B4-BE49-F238E27FC236}">
                <a16:creationId xmlns:a16="http://schemas.microsoft.com/office/drawing/2014/main" id="{B74EF14D-67E6-4E6E-B9A9-602AE9347637}"/>
              </a:ext>
            </a:extLst>
          </p:cNvPr>
          <p:cNvSpPr>
            <a:spLocks noGrp="1"/>
          </p:cNvSpPr>
          <p:nvPr>
            <p:ph type="body" sz="half" idx="2"/>
          </p:nvPr>
        </p:nvSpPr>
        <p:spPr>
          <a:xfrm>
            <a:off x="8477250" y="2386584"/>
            <a:ext cx="3144774" cy="3511296"/>
          </a:xfrm>
        </p:spPr>
        <p:txBody>
          <a:bodyPr/>
          <a:lstStyle/>
          <a:p>
            <a:r>
              <a:rPr lang="en-US" dirty="0" err="1"/>
              <a:t>Divisione</a:t>
            </a:r>
            <a:r>
              <a:rPr lang="en-US" dirty="0"/>
              <a:t> </a:t>
            </a:r>
            <a:r>
              <a:rPr lang="en-US" dirty="0" err="1"/>
              <a:t>dell’Europa</a:t>
            </a:r>
            <a:r>
              <a:rPr lang="en-US" dirty="0"/>
              <a:t> </a:t>
            </a:r>
            <a:r>
              <a:rPr lang="en-US" dirty="0" err="1"/>
              <a:t>nei</a:t>
            </a:r>
            <a:r>
              <a:rPr lang="en-US" dirty="0"/>
              <a:t> due </a:t>
            </a:r>
            <a:r>
              <a:rPr lang="en-US" dirty="0" err="1"/>
              <a:t>blocchi</a:t>
            </a:r>
            <a:r>
              <a:rPr lang="en-US" dirty="0"/>
              <a:t> di influenza USA e URSS</a:t>
            </a:r>
          </a:p>
        </p:txBody>
      </p:sp>
    </p:spTree>
    <p:extLst>
      <p:ext uri="{BB962C8B-B14F-4D97-AF65-F5344CB8AC3E}">
        <p14:creationId xmlns:p14="http://schemas.microsoft.com/office/powerpoint/2010/main" val="74934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3696923-6FC8-4741-8207-40502D935488}"/>
              </a:ext>
            </a:extLst>
          </p:cNvPr>
          <p:cNvSpPr>
            <a:spLocks noGrp="1"/>
          </p:cNvSpPr>
          <p:nvPr>
            <p:ph type="title"/>
          </p:nvPr>
        </p:nvSpPr>
        <p:spPr/>
        <p:txBody>
          <a:bodyPr/>
          <a:lstStyle/>
          <a:p>
            <a:r>
              <a:rPr lang="it-IT" dirty="0"/>
              <a:t>La cultura</a:t>
            </a:r>
          </a:p>
        </p:txBody>
      </p:sp>
      <p:sp>
        <p:nvSpPr>
          <p:cNvPr id="8" name="Segnaposto contenuto 7">
            <a:extLst>
              <a:ext uri="{FF2B5EF4-FFF2-40B4-BE49-F238E27FC236}">
                <a16:creationId xmlns:a16="http://schemas.microsoft.com/office/drawing/2014/main" id="{FC72E8CC-5133-4A8C-B9D5-5EFBF1317CB8}"/>
              </a:ext>
            </a:extLst>
          </p:cNvPr>
          <p:cNvSpPr>
            <a:spLocks noGrp="1"/>
          </p:cNvSpPr>
          <p:nvPr>
            <p:ph idx="1"/>
          </p:nvPr>
        </p:nvSpPr>
        <p:spPr/>
        <p:txBody>
          <a:bodyPr/>
          <a:lstStyle/>
          <a:p>
            <a:pPr indent="450215" algn="just">
              <a:lnSpc>
                <a:spcPct val="150000"/>
              </a:lnSpc>
            </a:pPr>
            <a:r>
              <a:rPr lang="it-IT" sz="1800" dirty="0">
                <a:effectLst/>
                <a:latin typeface="Times New Roman" panose="02020603050405020304" pitchFamily="18" charset="0"/>
                <a:ea typeface="Times New Roman" panose="02020603050405020304" pitchFamily="18" charset="0"/>
              </a:rPr>
              <a:t>«La cultura è l’effettivo e sedimentato terreno delle pratiche, delle rappresentazioni, dei linguaggi e dei costumi di ogni specifica società storica» (</a:t>
            </a:r>
            <a:r>
              <a:rPr lang="it-IT" sz="1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S. Hall).</a:t>
            </a:r>
          </a:p>
          <a:p>
            <a:pPr indent="450215" algn="just">
              <a:lnSpc>
                <a:spcPct val="150000"/>
              </a:lnSpc>
            </a:pPr>
            <a:r>
              <a:rPr lang="it-IT" sz="180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Cultura popolare e cultura ufficiale: le trasformazioni.</a:t>
            </a:r>
          </a:p>
          <a:p>
            <a:pPr indent="450215" algn="just">
              <a:lnSpc>
                <a:spcPct val="150000"/>
              </a:lnSpc>
            </a:pPr>
            <a:r>
              <a:rPr lang="it-IT" sz="180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«Cultura» e/o «culture»? Meglio ancora «culturale».</a:t>
            </a:r>
          </a:p>
          <a:p>
            <a:pPr indent="0" algn="just">
              <a:lnSpc>
                <a:spcPct val="150000"/>
              </a:lnSpc>
              <a:buNone/>
            </a:pPr>
            <a:endParaRPr lang="it-IT" sz="1800" dirty="0">
              <a:solidFill>
                <a:srgbClr val="000000"/>
              </a:solidFill>
              <a:latin typeface="Times" panose="02020603050405020304" pitchFamily="18" charset="0"/>
              <a:ea typeface="Times New Roman" panose="02020603050405020304" pitchFamily="18" charset="0"/>
              <a:cs typeface="Times New Roman" panose="02020603050405020304" pitchFamily="18" charset="0"/>
            </a:endParaRPr>
          </a:p>
          <a:p>
            <a:pPr indent="0" algn="just">
              <a:lnSpc>
                <a:spcPct val="150000"/>
              </a:lnSpc>
              <a:buNone/>
            </a:pPr>
            <a:endParaRPr lang="it-IT" sz="1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p>
            <a:endParaRPr lang="it-IT" dirty="0"/>
          </a:p>
        </p:txBody>
      </p:sp>
      <p:sp>
        <p:nvSpPr>
          <p:cNvPr id="3" name="Segnaposto piè di pagina 2">
            <a:extLst>
              <a:ext uri="{FF2B5EF4-FFF2-40B4-BE49-F238E27FC236}">
                <a16:creationId xmlns:a16="http://schemas.microsoft.com/office/drawing/2014/main" id="{F23708BF-D17B-4898-B86A-3A7387D4B138}"/>
              </a:ext>
            </a:extLst>
          </p:cNvPr>
          <p:cNvSpPr>
            <a:spLocks noGrp="1"/>
          </p:cNvSpPr>
          <p:nvPr>
            <p:ph type="ftr" sz="quarter" idx="11"/>
          </p:nvPr>
        </p:nvSpPr>
        <p:spPr/>
        <p:txBody>
          <a:bodyPr/>
          <a:lstStyle/>
          <a:p>
            <a:pPr algn="l" rtl="0"/>
            <a:r>
              <a:rPr lang="it-IT"/>
              <a:t>Sociologia delle culture 2020-21 - SSS</a:t>
            </a:r>
            <a:endParaRPr lang="en-US" dirty="0"/>
          </a:p>
        </p:txBody>
      </p:sp>
      <p:sp>
        <p:nvSpPr>
          <p:cNvPr id="4" name="Segnaposto numero diapositiva 3">
            <a:extLst>
              <a:ext uri="{FF2B5EF4-FFF2-40B4-BE49-F238E27FC236}">
                <a16:creationId xmlns:a16="http://schemas.microsoft.com/office/drawing/2014/main" id="{81D9601B-A3B9-4AAB-96D9-53E5A94746AF}"/>
              </a:ext>
            </a:extLst>
          </p:cNvPr>
          <p:cNvSpPr>
            <a:spLocks noGrp="1"/>
          </p:cNvSpPr>
          <p:nvPr>
            <p:ph type="sldNum" sz="quarter" idx="12"/>
          </p:nvPr>
        </p:nvSpPr>
        <p:spPr/>
        <p:txBody>
          <a:bodyPr/>
          <a:lstStyle/>
          <a:p>
            <a:pPr rtl="0"/>
            <a:fld id="{34B7E4EF-A1BD-40F4-AB7B-04F084DD991D}" type="slidenum">
              <a:rPr lang="en-US" smtClean="0"/>
              <a:t>7</a:t>
            </a:fld>
            <a:endParaRPr lang="en-US"/>
          </a:p>
        </p:txBody>
      </p:sp>
    </p:spTree>
    <p:extLst>
      <p:ext uri="{BB962C8B-B14F-4D97-AF65-F5344CB8AC3E}">
        <p14:creationId xmlns:p14="http://schemas.microsoft.com/office/powerpoint/2010/main" val="221997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Cultura-culturale per </a:t>
            </a:r>
            <a:r>
              <a:rPr lang="it-IT" dirty="0" err="1"/>
              <a:t>Appadurai</a:t>
            </a:r>
            <a:endParaRPr lang="it-IT" dirty="0"/>
          </a:p>
        </p:txBody>
      </p:sp>
      <p:sp>
        <p:nvSpPr>
          <p:cNvPr id="3" name="Segnaposto contenuto 2"/>
          <p:cNvSpPr>
            <a:spLocks noGrp="1"/>
          </p:cNvSpPr>
          <p:nvPr>
            <p:ph sz="half" idx="1"/>
          </p:nvPr>
        </p:nvSpPr>
        <p:spPr/>
        <p:txBody>
          <a:bodyPr>
            <a:normAutofit/>
          </a:bodyPr>
          <a:lstStyle/>
          <a:p>
            <a:r>
              <a:rPr lang="it-IT" sz="2800" dirty="0"/>
              <a:t>‘Cultura’ – sostanza, essenzialismo.</a:t>
            </a:r>
          </a:p>
          <a:p>
            <a:pPr>
              <a:buNone/>
            </a:pPr>
            <a:r>
              <a:rPr lang="it-IT" sz="2800" dirty="0"/>
              <a:t>                   ↓</a:t>
            </a:r>
          </a:p>
          <a:p>
            <a:r>
              <a:rPr lang="it-IT" sz="2800" dirty="0"/>
              <a:t>Razza, etnia, identità.</a:t>
            </a:r>
          </a:p>
        </p:txBody>
      </p:sp>
      <p:sp>
        <p:nvSpPr>
          <p:cNvPr id="4" name="Segnaposto contenuto 3"/>
          <p:cNvSpPr>
            <a:spLocks noGrp="1"/>
          </p:cNvSpPr>
          <p:nvPr>
            <p:ph sz="half" idx="2"/>
          </p:nvPr>
        </p:nvSpPr>
        <p:spPr/>
        <p:txBody>
          <a:bodyPr/>
          <a:lstStyle/>
          <a:p>
            <a:r>
              <a:rPr lang="it-IT" sz="2800" dirty="0"/>
              <a:t>‘Culturale’ – differenze, relazioni.</a:t>
            </a:r>
          </a:p>
          <a:p>
            <a:pPr>
              <a:buNone/>
            </a:pPr>
            <a:r>
              <a:rPr lang="it-IT" sz="2800" dirty="0"/>
              <a:t>                     ↓</a:t>
            </a:r>
          </a:p>
          <a:p>
            <a:r>
              <a:rPr lang="it-IT" sz="2800" dirty="0"/>
              <a:t>Dimensione euristica, generativa.</a:t>
            </a:r>
          </a:p>
        </p:txBody>
      </p:sp>
      <p:sp>
        <p:nvSpPr>
          <p:cNvPr id="5" name="Segnaposto numero diapositiva 4"/>
          <p:cNvSpPr>
            <a:spLocks noGrp="1"/>
          </p:cNvSpPr>
          <p:nvPr>
            <p:ph type="sldNum" sz="quarter" idx="12"/>
          </p:nvPr>
        </p:nvSpPr>
        <p:spPr/>
        <p:txBody>
          <a:bodyPr/>
          <a:lstStyle/>
          <a:p>
            <a:fld id="{6D22F896-40B5-4ADD-8801-0D06FADFA095}" type="slidenum">
              <a:rPr lang="en-US" smtClean="0"/>
              <a:pPr/>
              <a:t>8</a:t>
            </a:fld>
            <a:endParaRPr lang="en-US" dirty="0"/>
          </a:p>
        </p:txBody>
      </p:sp>
      <p:sp>
        <p:nvSpPr>
          <p:cNvPr id="6" name="Segnaposto piè di pagina 5">
            <a:extLst>
              <a:ext uri="{FF2B5EF4-FFF2-40B4-BE49-F238E27FC236}">
                <a16:creationId xmlns:a16="http://schemas.microsoft.com/office/drawing/2014/main" id="{7B25D5D1-01FE-4B4D-9A7C-EBC39D7E1640}"/>
              </a:ext>
            </a:extLst>
          </p:cNvPr>
          <p:cNvSpPr>
            <a:spLocks noGrp="1"/>
          </p:cNvSpPr>
          <p:nvPr>
            <p:ph type="ftr" sz="quarter" idx="11"/>
          </p:nvPr>
        </p:nvSpPr>
        <p:spPr/>
        <p:txBody>
          <a:bodyPr/>
          <a:lstStyle/>
          <a:p>
            <a:pPr rtl="0"/>
            <a:r>
              <a:rPr lang="it-IT" noProof="0"/>
              <a:t>Sociologia dei processi culturali, SPRISE, 2019/20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Cultura-culturale</a:t>
            </a:r>
            <a:endParaRPr lang="it-IT" dirty="0"/>
          </a:p>
        </p:txBody>
      </p:sp>
      <p:sp>
        <p:nvSpPr>
          <p:cNvPr id="5" name="Segnaposto contenuto 4"/>
          <p:cNvSpPr>
            <a:spLocks noGrp="1"/>
          </p:cNvSpPr>
          <p:nvPr>
            <p:ph idx="1"/>
          </p:nvPr>
        </p:nvSpPr>
        <p:spPr/>
        <p:txBody>
          <a:bodyPr/>
          <a:lstStyle/>
          <a:p>
            <a:endParaRPr lang="it-IT" sz="2800" dirty="0"/>
          </a:p>
          <a:p>
            <a:r>
              <a:rPr lang="it-IT" sz="2800" dirty="0"/>
              <a:t>Le molteplici differenze che caratterizzano il mondo.</a:t>
            </a:r>
          </a:p>
          <a:p>
            <a:r>
              <a:rPr lang="it-IT" sz="2800" dirty="0"/>
              <a:t>Dimensione in processo, pratica.</a:t>
            </a:r>
          </a:p>
          <a:p>
            <a:r>
              <a:rPr lang="it-IT" sz="2800" dirty="0"/>
              <a:t>Cultura come sistema, struttura.</a:t>
            </a:r>
          </a:p>
          <a:p>
            <a:r>
              <a:rPr lang="it-IT" sz="2800" dirty="0"/>
              <a:t>I segni della cultura.</a:t>
            </a:r>
          </a:p>
          <a:p>
            <a:r>
              <a:rPr lang="it-IT" sz="2800" dirty="0"/>
              <a:t>I luoghi della cultura.</a:t>
            </a:r>
          </a:p>
          <a:p>
            <a:endParaRPr lang="it-IT" dirty="0"/>
          </a:p>
        </p:txBody>
      </p:sp>
      <p:sp>
        <p:nvSpPr>
          <p:cNvPr id="6" name="Segnaposto numero diapositiva 5"/>
          <p:cNvSpPr>
            <a:spLocks noGrp="1"/>
          </p:cNvSpPr>
          <p:nvPr>
            <p:ph type="sldNum" sz="quarter" idx="12"/>
          </p:nvPr>
        </p:nvSpPr>
        <p:spPr/>
        <p:txBody>
          <a:bodyPr/>
          <a:lstStyle/>
          <a:p>
            <a:fld id="{6D22F896-40B5-4ADD-8801-0D06FADFA095}" type="slidenum">
              <a:rPr lang="en-US" smtClean="0"/>
              <a:pPr/>
              <a:t>9</a:t>
            </a:fld>
            <a:endParaRPr lang="en-US" dirty="0"/>
          </a:p>
        </p:txBody>
      </p:sp>
      <p:sp>
        <p:nvSpPr>
          <p:cNvPr id="3" name="Segnaposto piè di pagina 2">
            <a:extLst>
              <a:ext uri="{FF2B5EF4-FFF2-40B4-BE49-F238E27FC236}">
                <a16:creationId xmlns:a16="http://schemas.microsoft.com/office/drawing/2014/main" id="{60905EFA-C0A4-4921-980B-4EC3189A0FF2}"/>
              </a:ext>
            </a:extLst>
          </p:cNvPr>
          <p:cNvSpPr>
            <a:spLocks noGrp="1"/>
          </p:cNvSpPr>
          <p:nvPr>
            <p:ph type="ftr" sz="quarter" idx="11"/>
          </p:nvPr>
        </p:nvSpPr>
        <p:spPr/>
        <p:txBody>
          <a:bodyPr/>
          <a:lstStyle/>
          <a:p>
            <a:pPr rtl="0"/>
            <a:r>
              <a:rPr lang="it-IT" noProof="0"/>
              <a:t>Sociologia dei processi culturali, SPRISE, 2019/20</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857_TF56410444" id="{9E32E7D9-E4D4-4E34-9CBF-5EF99946F492}" vid="{4EB8DC7B-672E-465F-9749-D0C21D91E9B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1152</Words>
  <Application>Microsoft Office PowerPoint</Application>
  <PresentationFormat>Widescreen</PresentationFormat>
  <Paragraphs>101</Paragraphs>
  <Slides>16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Arial</vt:lpstr>
      <vt:lpstr>Avenir Next LT Pro</vt:lpstr>
      <vt:lpstr>Avenir Next LT Pro Light</vt:lpstr>
      <vt:lpstr>Calibri</vt:lpstr>
      <vt:lpstr>Garamond</vt:lpstr>
      <vt:lpstr>Times</vt:lpstr>
      <vt:lpstr>Times New Roman</vt:lpstr>
      <vt:lpstr>SavonVTI</vt:lpstr>
      <vt:lpstr>1. Gli studi culturali e l’alterdisciplinarietà</vt:lpstr>
      <vt:lpstr>Cosa si intende per Studi culturali?</vt:lpstr>
      <vt:lpstr>Critica culturale: Stuart Hall (1932-2014)</vt:lpstr>
      <vt:lpstr>Influenza sugli S.C. della situazione mondiale negli anni ’60</vt:lpstr>
      <vt:lpstr>Decolonizzazione</vt:lpstr>
      <vt:lpstr>La cortina di ferro</vt:lpstr>
      <vt:lpstr>La cultura</vt:lpstr>
      <vt:lpstr>Cultura-culturale per Appadurai</vt:lpstr>
      <vt:lpstr>Cultura-culturale</vt:lpstr>
      <vt:lpstr>Cultura come costante processo</vt:lpstr>
      <vt:lpstr>Esempio 1: il tatuaggio come pratica culturale</vt:lpstr>
      <vt:lpstr>Esempio 2: moda</vt:lpstr>
      <vt:lpstr>Le discipline</vt:lpstr>
      <vt:lpstr>Sociolinguistica</vt:lpstr>
      <vt:lpstr>In Italia dagli anni 70 </vt:lpstr>
      <vt:lpstr>Alterdisciplinarietà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Gli studi culturali</dc:title>
  <dc:creator>Patrizia Calefato</dc:creator>
  <cp:lastModifiedBy>Patrizia Calefato</cp:lastModifiedBy>
  <cp:revision>6</cp:revision>
  <dcterms:created xsi:type="dcterms:W3CDTF">2020-09-23T15:41:44Z</dcterms:created>
  <dcterms:modified xsi:type="dcterms:W3CDTF">2020-09-23T16:22:07Z</dcterms:modified>
</cp:coreProperties>
</file>